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505" r:id="rId5"/>
    <p:sldId id="522" r:id="rId6"/>
    <p:sldId id="586" r:id="rId7"/>
    <p:sldId id="585" r:id="rId8"/>
    <p:sldId id="587" r:id="rId9"/>
    <p:sldId id="589" r:id="rId10"/>
    <p:sldId id="556" r:id="rId11"/>
    <p:sldId id="590" r:id="rId12"/>
    <p:sldId id="583" r:id="rId13"/>
    <p:sldId id="541" r:id="rId14"/>
    <p:sldId id="581" r:id="rId15"/>
    <p:sldId id="582" r:id="rId16"/>
    <p:sldId id="559" r:id="rId17"/>
    <p:sldId id="595" r:id="rId18"/>
    <p:sldId id="592" r:id="rId19"/>
    <p:sldId id="542" r:id="rId20"/>
    <p:sldId id="560" r:id="rId21"/>
    <p:sldId id="591" r:id="rId22"/>
    <p:sldId id="584" r:id="rId23"/>
    <p:sldId id="593" r:id="rId24"/>
    <p:sldId id="594" r:id="rId25"/>
    <p:sldId id="578" r:id="rId26"/>
    <p:sldId id="596" r:id="rId27"/>
    <p:sldId id="279" r:id="rId28"/>
  </p:sldIdLst>
  <p:sldSz cx="18288000" cy="13716000"/>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914400" algn="l" rtl="0" fontAlgn="base">
      <a:spcBef>
        <a:spcPct val="0"/>
      </a:spcBef>
      <a:spcAft>
        <a:spcPct val="0"/>
      </a:spcAft>
      <a:defRPr kern="1200">
        <a:solidFill>
          <a:schemeClr val="tx1"/>
        </a:solidFill>
        <a:latin typeface="Calibri" pitchFamily="34" charset="0"/>
        <a:ea typeface="+mn-ea"/>
        <a:cs typeface="Arial" charset="0"/>
      </a:defRPr>
    </a:lvl2pPr>
    <a:lvl3pPr marL="1828800" algn="l" rtl="0" fontAlgn="base">
      <a:spcBef>
        <a:spcPct val="0"/>
      </a:spcBef>
      <a:spcAft>
        <a:spcPct val="0"/>
      </a:spcAft>
      <a:defRPr kern="1200">
        <a:solidFill>
          <a:schemeClr val="tx1"/>
        </a:solidFill>
        <a:latin typeface="Calibri" pitchFamily="34" charset="0"/>
        <a:ea typeface="+mn-ea"/>
        <a:cs typeface="Arial" charset="0"/>
      </a:defRPr>
    </a:lvl3pPr>
    <a:lvl4pPr marL="2743200" algn="l" rtl="0" fontAlgn="base">
      <a:spcBef>
        <a:spcPct val="0"/>
      </a:spcBef>
      <a:spcAft>
        <a:spcPct val="0"/>
      </a:spcAft>
      <a:defRPr kern="1200">
        <a:solidFill>
          <a:schemeClr val="tx1"/>
        </a:solidFill>
        <a:latin typeface="Calibri" pitchFamily="34" charset="0"/>
        <a:ea typeface="+mn-ea"/>
        <a:cs typeface="Arial" charset="0"/>
      </a:defRPr>
    </a:lvl4pPr>
    <a:lvl5pPr marL="3657600" algn="l" rtl="0" fontAlgn="base">
      <a:spcBef>
        <a:spcPct val="0"/>
      </a:spcBef>
      <a:spcAft>
        <a:spcPct val="0"/>
      </a:spcAft>
      <a:defRPr kern="1200">
        <a:solidFill>
          <a:schemeClr val="tx1"/>
        </a:solidFill>
        <a:latin typeface="Calibri" pitchFamily="34" charset="0"/>
        <a:ea typeface="+mn-ea"/>
        <a:cs typeface="Arial" charset="0"/>
      </a:defRPr>
    </a:lvl5pPr>
    <a:lvl6pPr marL="4572000" algn="l" defTabSz="1828800" rtl="0" eaLnBrk="1" latinLnBrk="0" hangingPunct="1">
      <a:defRPr kern="1200">
        <a:solidFill>
          <a:schemeClr val="tx1"/>
        </a:solidFill>
        <a:latin typeface="Calibri" pitchFamily="34" charset="0"/>
        <a:ea typeface="+mn-ea"/>
        <a:cs typeface="Arial" charset="0"/>
      </a:defRPr>
    </a:lvl6pPr>
    <a:lvl7pPr marL="5486400" algn="l" defTabSz="1828800" rtl="0" eaLnBrk="1" latinLnBrk="0" hangingPunct="1">
      <a:defRPr kern="1200">
        <a:solidFill>
          <a:schemeClr val="tx1"/>
        </a:solidFill>
        <a:latin typeface="Calibri" pitchFamily="34" charset="0"/>
        <a:ea typeface="+mn-ea"/>
        <a:cs typeface="Arial" charset="0"/>
      </a:defRPr>
    </a:lvl7pPr>
    <a:lvl8pPr marL="6400800" algn="l" defTabSz="1828800" rtl="0" eaLnBrk="1" latinLnBrk="0" hangingPunct="1">
      <a:defRPr kern="1200">
        <a:solidFill>
          <a:schemeClr val="tx1"/>
        </a:solidFill>
        <a:latin typeface="Calibri" pitchFamily="34" charset="0"/>
        <a:ea typeface="+mn-ea"/>
        <a:cs typeface="Arial" charset="0"/>
      </a:defRPr>
    </a:lvl8pPr>
    <a:lvl9pPr marL="7315200" algn="l" defTabSz="18288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9CE413-DDE3-B659-8D35-980ABF0C3402}" name="Fidelia Akpene Ama Dake" initials="FAAD" userId="Fidelia Akpene Ama Dake" providerId="None"/>
  <p188:author id="{132BF24E-167C-B11B-3F67-58C62FF20210}" name="Fidelia  Dake" initials="FD" userId="Fidelia  Dak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Mpereh" initials="MM" lastIdx="6" clrIdx="0">
    <p:extLst>
      <p:ext uri="{19B8F6BF-5375-455C-9EA6-DF929625EA0E}">
        <p15:presenceInfo xmlns:p15="http://schemas.microsoft.com/office/powerpoint/2012/main" userId="e8b42df0128b210d" providerId="Windows Live"/>
      </p:ext>
    </p:extLst>
  </p:cmAuthor>
  <p:cmAuthor id="2" name="Marian" initials="M" lastIdx="2" clrIdx="1"/>
  <p:cmAuthor id="3" name="Microsoft account" initials="Ma" lastIdx="1" clrIdx="2">
    <p:extLst>
      <p:ext uri="{19B8F6BF-5375-455C-9EA6-DF929625EA0E}">
        <p15:presenceInfo xmlns:p15="http://schemas.microsoft.com/office/powerpoint/2012/main" userId="7128f88d81c4efca" providerId="Windows Live"/>
      </p:ext>
    </p:extLst>
  </p:cmAuthor>
  <p:cmAuthor id="4" name="Tobi" initials="T" lastIdx="1" clrIdx="3">
    <p:extLst>
      <p:ext uri="{19B8F6BF-5375-455C-9EA6-DF929625EA0E}">
        <p15:presenceInfo xmlns:p15="http://schemas.microsoft.com/office/powerpoint/2012/main" userId="Tob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66"/>
    <a:srgbClr val="8FA2BA"/>
    <a:srgbClr val="B49066"/>
    <a:srgbClr val="165DE9"/>
    <a:srgbClr val="FF0000"/>
    <a:srgbClr val="4BACC6"/>
    <a:srgbClr val="000065"/>
    <a:srgbClr val="8064A2"/>
    <a:srgbClr val="F7964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68" autoAdjust="0"/>
    <p:restoredTop sz="86461" autoAdjust="0"/>
  </p:normalViewPr>
  <p:slideViewPr>
    <p:cSldViewPr snapToGrid="0">
      <p:cViewPr varScale="1">
        <p:scale>
          <a:sx n="27" d="100"/>
          <a:sy n="27" d="100"/>
        </p:scale>
        <p:origin x="1236" y="69"/>
      </p:cViewPr>
      <p:guideLst>
        <p:guide orient="horz" pos="4320"/>
        <p:guide pos="5760"/>
      </p:guideLst>
    </p:cSldViewPr>
  </p:slideViewPr>
  <p:outlineViewPr>
    <p:cViewPr>
      <p:scale>
        <a:sx n="33" d="100"/>
        <a:sy n="33" d="100"/>
      </p:scale>
      <p:origin x="0" y="-1254"/>
    </p:cViewPr>
  </p:outlin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abaw\Documents\Documents%20-%20Copy\ab\RIPS\Presentations\Sierra%20Leone%20conference\World%20Bank%20Data%20on%20Life%20Expectancy%20in%20Afric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abaw\Documents\Documents%20-%20Copy\ab\RIPS\Presentations\Sierra%20Leone%20conference\World%20Bank%20Data%20on%20Life%20Expectancy%20in%20Afric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abaw\Documents\Documents%20-%20Copy\ab\RIPS\Presentations\Sierra%20Leone%20conference\World%20Bank%20Data%20on%20Life%20Expectancy%20in%20Afric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41253862254559E-2"/>
          <c:y val="2.4691036112564641E-2"/>
          <c:w val="0.90705429956587869"/>
          <c:h val="0.76487517275913242"/>
        </c:manualLayout>
      </c:layout>
      <c:lineChart>
        <c:grouping val="standard"/>
        <c:varyColors val="0"/>
        <c:ser>
          <c:idx val="0"/>
          <c:order val="0"/>
          <c:tx>
            <c:strRef>
              <c:f>'Child Mort (UN IGME)'!$A$2</c:f>
              <c:strCache>
                <c:ptCount val="1"/>
                <c:pt idx="0">
                  <c:v>Sub Saharan Africa</c:v>
                </c:pt>
              </c:strCache>
            </c:strRef>
          </c:tx>
          <c:spPr>
            <a:ln w="88900"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BA14-43C6-8C75-C6517B7BCE8E}"/>
                </c:ext>
              </c:extLst>
            </c:dLbl>
            <c:dLbl>
              <c:idx val="2"/>
              <c:delete val="1"/>
              <c:extLst>
                <c:ext xmlns:c15="http://schemas.microsoft.com/office/drawing/2012/chart" uri="{CE6537A1-D6FC-4f65-9D91-7224C49458BB}"/>
                <c:ext xmlns:c16="http://schemas.microsoft.com/office/drawing/2014/chart" uri="{C3380CC4-5D6E-409C-BE32-E72D297353CC}">
                  <c16:uniqueId val="{00000001-BA14-43C6-8C75-C6517B7BCE8E}"/>
                </c:ext>
              </c:extLst>
            </c:dLbl>
            <c:dLbl>
              <c:idx val="3"/>
              <c:delete val="1"/>
              <c:extLst>
                <c:ext xmlns:c15="http://schemas.microsoft.com/office/drawing/2012/chart" uri="{CE6537A1-D6FC-4f65-9D91-7224C49458BB}"/>
                <c:ext xmlns:c16="http://schemas.microsoft.com/office/drawing/2014/chart" uri="{C3380CC4-5D6E-409C-BE32-E72D297353CC}">
                  <c16:uniqueId val="{00000002-BA14-43C6-8C75-C6517B7BCE8E}"/>
                </c:ext>
              </c:extLst>
            </c:dLbl>
            <c:dLbl>
              <c:idx val="4"/>
              <c:delete val="1"/>
              <c:extLst>
                <c:ext xmlns:c15="http://schemas.microsoft.com/office/drawing/2012/chart" uri="{CE6537A1-D6FC-4f65-9D91-7224C49458BB}"/>
                <c:ext xmlns:c16="http://schemas.microsoft.com/office/drawing/2014/chart" uri="{C3380CC4-5D6E-409C-BE32-E72D297353CC}">
                  <c16:uniqueId val="{00000003-BA14-43C6-8C75-C6517B7BCE8E}"/>
                </c:ext>
              </c:extLst>
            </c:dLbl>
            <c:dLbl>
              <c:idx val="5"/>
              <c:delete val="1"/>
              <c:extLst>
                <c:ext xmlns:c15="http://schemas.microsoft.com/office/drawing/2012/chart" uri="{CE6537A1-D6FC-4f65-9D91-7224C49458BB}"/>
                <c:ext xmlns:c16="http://schemas.microsoft.com/office/drawing/2014/chart" uri="{C3380CC4-5D6E-409C-BE32-E72D297353CC}">
                  <c16:uniqueId val="{00000004-BA14-43C6-8C75-C6517B7BCE8E}"/>
                </c:ext>
              </c:extLst>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'Child Mort (UN IGME)'!$B$1:$H$1</c:f>
              <c:numCache>
                <c:formatCode>General</c:formatCode>
                <c:ptCount val="7"/>
                <c:pt idx="0">
                  <c:v>1990</c:v>
                </c:pt>
                <c:pt idx="1">
                  <c:v>1995</c:v>
                </c:pt>
                <c:pt idx="2">
                  <c:v>2000</c:v>
                </c:pt>
                <c:pt idx="3">
                  <c:v>2005</c:v>
                </c:pt>
                <c:pt idx="4">
                  <c:v>2010</c:v>
                </c:pt>
                <c:pt idx="5">
                  <c:v>2015</c:v>
                </c:pt>
                <c:pt idx="6">
                  <c:v>2019</c:v>
                </c:pt>
              </c:numCache>
            </c:numRef>
          </c:cat>
          <c:val>
            <c:numRef>
              <c:f>'Child Mort (UN IGME)'!$B$2:$H$2</c:f>
              <c:numCache>
                <c:formatCode>General</c:formatCode>
                <c:ptCount val="7"/>
                <c:pt idx="0">
                  <c:v>180</c:v>
                </c:pt>
                <c:pt idx="1">
                  <c:v>172</c:v>
                </c:pt>
                <c:pt idx="2">
                  <c:v>152</c:v>
                </c:pt>
                <c:pt idx="3">
                  <c:v>125</c:v>
                </c:pt>
                <c:pt idx="4">
                  <c:v>102</c:v>
                </c:pt>
                <c:pt idx="5">
                  <c:v>86</c:v>
                </c:pt>
                <c:pt idx="6">
                  <c:v>76</c:v>
                </c:pt>
              </c:numCache>
            </c:numRef>
          </c:val>
          <c:smooth val="0"/>
          <c:extLst>
            <c:ext xmlns:c16="http://schemas.microsoft.com/office/drawing/2014/chart" uri="{C3380CC4-5D6E-409C-BE32-E72D297353CC}">
              <c16:uniqueId val="{00000005-BA14-43C6-8C75-C6517B7BCE8E}"/>
            </c:ext>
          </c:extLst>
        </c:ser>
        <c:ser>
          <c:idx val="1"/>
          <c:order val="1"/>
          <c:tx>
            <c:strRef>
              <c:f>'Child Mort (UN IGME)'!$A$3</c:f>
              <c:strCache>
                <c:ptCount val="1"/>
                <c:pt idx="0">
                  <c:v>Central &amp; Southern Asia</c:v>
                </c:pt>
              </c:strCache>
            </c:strRef>
          </c:tx>
          <c:spPr>
            <a:ln w="88900"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BA14-43C6-8C75-C6517B7BCE8E}"/>
                </c:ext>
              </c:extLst>
            </c:dLbl>
            <c:dLbl>
              <c:idx val="2"/>
              <c:delete val="1"/>
              <c:extLst>
                <c:ext xmlns:c15="http://schemas.microsoft.com/office/drawing/2012/chart" uri="{CE6537A1-D6FC-4f65-9D91-7224C49458BB}"/>
                <c:ext xmlns:c16="http://schemas.microsoft.com/office/drawing/2014/chart" uri="{C3380CC4-5D6E-409C-BE32-E72D297353CC}">
                  <c16:uniqueId val="{00000007-BA14-43C6-8C75-C6517B7BCE8E}"/>
                </c:ext>
              </c:extLst>
            </c:dLbl>
            <c:dLbl>
              <c:idx val="3"/>
              <c:delete val="1"/>
              <c:extLst>
                <c:ext xmlns:c15="http://schemas.microsoft.com/office/drawing/2012/chart" uri="{CE6537A1-D6FC-4f65-9D91-7224C49458BB}"/>
                <c:ext xmlns:c16="http://schemas.microsoft.com/office/drawing/2014/chart" uri="{C3380CC4-5D6E-409C-BE32-E72D297353CC}">
                  <c16:uniqueId val="{00000008-BA14-43C6-8C75-C6517B7BCE8E}"/>
                </c:ext>
              </c:extLst>
            </c:dLbl>
            <c:dLbl>
              <c:idx val="4"/>
              <c:delete val="1"/>
              <c:extLst>
                <c:ext xmlns:c15="http://schemas.microsoft.com/office/drawing/2012/chart" uri="{CE6537A1-D6FC-4f65-9D91-7224C49458BB}"/>
                <c:ext xmlns:c16="http://schemas.microsoft.com/office/drawing/2014/chart" uri="{C3380CC4-5D6E-409C-BE32-E72D297353CC}">
                  <c16:uniqueId val="{00000009-BA14-43C6-8C75-C6517B7BCE8E}"/>
                </c:ext>
              </c:extLst>
            </c:dLbl>
            <c:dLbl>
              <c:idx val="5"/>
              <c:delete val="1"/>
              <c:extLst>
                <c:ext xmlns:c15="http://schemas.microsoft.com/office/drawing/2012/chart" uri="{CE6537A1-D6FC-4f65-9D91-7224C49458BB}"/>
                <c:ext xmlns:c16="http://schemas.microsoft.com/office/drawing/2014/chart" uri="{C3380CC4-5D6E-409C-BE32-E72D297353CC}">
                  <c16:uniqueId val="{0000000A-BA14-43C6-8C75-C6517B7BCE8E}"/>
                </c:ext>
              </c:extLst>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'Child Mort (UN IGME)'!$B$1:$H$1</c:f>
              <c:numCache>
                <c:formatCode>General</c:formatCode>
                <c:ptCount val="7"/>
                <c:pt idx="0">
                  <c:v>1990</c:v>
                </c:pt>
                <c:pt idx="1">
                  <c:v>1995</c:v>
                </c:pt>
                <c:pt idx="2">
                  <c:v>2000</c:v>
                </c:pt>
                <c:pt idx="3">
                  <c:v>2005</c:v>
                </c:pt>
                <c:pt idx="4">
                  <c:v>2010</c:v>
                </c:pt>
                <c:pt idx="5">
                  <c:v>2015</c:v>
                </c:pt>
                <c:pt idx="6">
                  <c:v>2019</c:v>
                </c:pt>
              </c:numCache>
            </c:numRef>
          </c:cat>
          <c:val>
            <c:numRef>
              <c:f>'Child Mort (UN IGME)'!$B$3:$H$3</c:f>
              <c:numCache>
                <c:formatCode>General</c:formatCode>
                <c:ptCount val="7"/>
                <c:pt idx="0">
                  <c:v>124</c:v>
                </c:pt>
                <c:pt idx="1">
                  <c:v>108</c:v>
                </c:pt>
                <c:pt idx="2">
                  <c:v>91</c:v>
                </c:pt>
                <c:pt idx="3">
                  <c:v>74</c:v>
                </c:pt>
                <c:pt idx="4">
                  <c:v>59</c:v>
                </c:pt>
                <c:pt idx="5">
                  <c:v>46</c:v>
                </c:pt>
                <c:pt idx="6">
                  <c:v>38</c:v>
                </c:pt>
              </c:numCache>
            </c:numRef>
          </c:val>
          <c:smooth val="0"/>
          <c:extLst>
            <c:ext xmlns:c16="http://schemas.microsoft.com/office/drawing/2014/chart" uri="{C3380CC4-5D6E-409C-BE32-E72D297353CC}">
              <c16:uniqueId val="{0000000B-BA14-43C6-8C75-C6517B7BCE8E}"/>
            </c:ext>
          </c:extLst>
        </c:ser>
        <c:ser>
          <c:idx val="2"/>
          <c:order val="2"/>
          <c:tx>
            <c:strRef>
              <c:f>'Child Mort (UN IGME)'!$A$4</c:f>
              <c:strCache>
                <c:ptCount val="1"/>
                <c:pt idx="0">
                  <c:v>Eastern &amp; South-East Asia</c:v>
                </c:pt>
              </c:strCache>
            </c:strRef>
          </c:tx>
          <c:spPr>
            <a:ln w="88900" cap="rnd">
              <a:solidFill>
                <a:schemeClr val="accent3"/>
              </a:solidFill>
              <a:round/>
            </a:ln>
            <a:effectLst/>
          </c:spPr>
          <c:marker>
            <c:symbol val="circle"/>
            <c:size val="5"/>
            <c:spPr>
              <a:solidFill>
                <a:schemeClr val="accent3"/>
              </a:solidFill>
              <a:ln w="95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BA14-43C6-8C75-C6517B7BCE8E}"/>
                </c:ext>
              </c:extLst>
            </c:dLbl>
            <c:dLbl>
              <c:idx val="2"/>
              <c:delete val="1"/>
              <c:extLst>
                <c:ext xmlns:c15="http://schemas.microsoft.com/office/drawing/2012/chart" uri="{CE6537A1-D6FC-4f65-9D91-7224C49458BB}"/>
                <c:ext xmlns:c16="http://schemas.microsoft.com/office/drawing/2014/chart" uri="{C3380CC4-5D6E-409C-BE32-E72D297353CC}">
                  <c16:uniqueId val="{0000000D-BA14-43C6-8C75-C6517B7BCE8E}"/>
                </c:ext>
              </c:extLst>
            </c:dLbl>
            <c:dLbl>
              <c:idx val="3"/>
              <c:delete val="1"/>
              <c:extLst>
                <c:ext xmlns:c15="http://schemas.microsoft.com/office/drawing/2012/chart" uri="{CE6537A1-D6FC-4f65-9D91-7224C49458BB}"/>
                <c:ext xmlns:c16="http://schemas.microsoft.com/office/drawing/2014/chart" uri="{C3380CC4-5D6E-409C-BE32-E72D297353CC}">
                  <c16:uniqueId val="{0000000E-BA14-43C6-8C75-C6517B7BCE8E}"/>
                </c:ext>
              </c:extLst>
            </c:dLbl>
            <c:dLbl>
              <c:idx val="4"/>
              <c:delete val="1"/>
              <c:extLst>
                <c:ext xmlns:c15="http://schemas.microsoft.com/office/drawing/2012/chart" uri="{CE6537A1-D6FC-4f65-9D91-7224C49458BB}"/>
                <c:ext xmlns:c16="http://schemas.microsoft.com/office/drawing/2014/chart" uri="{C3380CC4-5D6E-409C-BE32-E72D297353CC}">
                  <c16:uniqueId val="{0000000F-BA14-43C6-8C75-C6517B7BCE8E}"/>
                </c:ext>
              </c:extLst>
            </c:dLbl>
            <c:dLbl>
              <c:idx val="5"/>
              <c:delete val="1"/>
              <c:extLst>
                <c:ext xmlns:c15="http://schemas.microsoft.com/office/drawing/2012/chart" uri="{CE6537A1-D6FC-4f65-9D91-7224C49458BB}"/>
                <c:ext xmlns:c16="http://schemas.microsoft.com/office/drawing/2014/chart" uri="{C3380CC4-5D6E-409C-BE32-E72D297353CC}">
                  <c16:uniqueId val="{00000010-BA14-43C6-8C75-C6517B7BCE8E}"/>
                </c:ext>
              </c:extLst>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'Child Mort (UN IGME)'!$B$1:$H$1</c:f>
              <c:numCache>
                <c:formatCode>General</c:formatCode>
                <c:ptCount val="7"/>
                <c:pt idx="0">
                  <c:v>1990</c:v>
                </c:pt>
                <c:pt idx="1">
                  <c:v>1995</c:v>
                </c:pt>
                <c:pt idx="2">
                  <c:v>2000</c:v>
                </c:pt>
                <c:pt idx="3">
                  <c:v>2005</c:v>
                </c:pt>
                <c:pt idx="4">
                  <c:v>2010</c:v>
                </c:pt>
                <c:pt idx="5">
                  <c:v>2015</c:v>
                </c:pt>
                <c:pt idx="6">
                  <c:v>2019</c:v>
                </c:pt>
              </c:numCache>
            </c:numRef>
          </c:cat>
          <c:val>
            <c:numRef>
              <c:f>'Child Mort (UN IGME)'!$B$4:$H$4</c:f>
              <c:numCache>
                <c:formatCode>General</c:formatCode>
                <c:ptCount val="7"/>
                <c:pt idx="0">
                  <c:v>57</c:v>
                </c:pt>
                <c:pt idx="1">
                  <c:v>49</c:v>
                </c:pt>
                <c:pt idx="2">
                  <c:v>40</c:v>
                </c:pt>
                <c:pt idx="3">
                  <c:v>29</c:v>
                </c:pt>
                <c:pt idx="4">
                  <c:v>22</c:v>
                </c:pt>
                <c:pt idx="5">
                  <c:v>17</c:v>
                </c:pt>
                <c:pt idx="6">
                  <c:v>14</c:v>
                </c:pt>
              </c:numCache>
            </c:numRef>
          </c:val>
          <c:smooth val="0"/>
          <c:extLst>
            <c:ext xmlns:c16="http://schemas.microsoft.com/office/drawing/2014/chart" uri="{C3380CC4-5D6E-409C-BE32-E72D297353CC}">
              <c16:uniqueId val="{00000011-BA14-43C6-8C75-C6517B7BCE8E}"/>
            </c:ext>
          </c:extLst>
        </c:ser>
        <c:ser>
          <c:idx val="3"/>
          <c:order val="3"/>
          <c:tx>
            <c:strRef>
              <c:f>'Child Mort (UN IGME)'!$A$5</c:f>
              <c:strCache>
                <c:ptCount val="1"/>
                <c:pt idx="0">
                  <c:v>Latin America and Caribbean </c:v>
                </c:pt>
              </c:strCache>
            </c:strRef>
          </c:tx>
          <c:spPr>
            <a:ln w="88900" cap="rnd">
              <a:solidFill>
                <a:schemeClr val="accent4"/>
              </a:solidFill>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F-BA14-43C6-8C75-C6517B7BCE8E}"/>
                </c:ext>
              </c:extLst>
            </c:dLbl>
            <c:dLbl>
              <c:idx val="2"/>
              <c:delete val="1"/>
              <c:extLst>
                <c:ext xmlns:c15="http://schemas.microsoft.com/office/drawing/2012/chart" uri="{CE6537A1-D6FC-4f65-9D91-7224C49458BB}"/>
                <c:ext xmlns:c16="http://schemas.microsoft.com/office/drawing/2014/chart" uri="{C3380CC4-5D6E-409C-BE32-E72D297353CC}">
                  <c16:uniqueId val="{00000020-BA14-43C6-8C75-C6517B7BCE8E}"/>
                </c:ext>
              </c:extLst>
            </c:dLbl>
            <c:dLbl>
              <c:idx val="3"/>
              <c:delete val="1"/>
              <c:extLst>
                <c:ext xmlns:c15="http://schemas.microsoft.com/office/drawing/2012/chart" uri="{CE6537A1-D6FC-4f65-9D91-7224C49458BB}"/>
                <c:ext xmlns:c16="http://schemas.microsoft.com/office/drawing/2014/chart" uri="{C3380CC4-5D6E-409C-BE32-E72D297353CC}">
                  <c16:uniqueId val="{00000021-BA14-43C6-8C75-C6517B7BCE8E}"/>
                </c:ext>
              </c:extLst>
            </c:dLbl>
            <c:dLbl>
              <c:idx val="4"/>
              <c:delete val="1"/>
              <c:extLst>
                <c:ext xmlns:c15="http://schemas.microsoft.com/office/drawing/2012/chart" uri="{CE6537A1-D6FC-4f65-9D91-7224C49458BB}"/>
                <c:ext xmlns:c16="http://schemas.microsoft.com/office/drawing/2014/chart" uri="{C3380CC4-5D6E-409C-BE32-E72D297353CC}">
                  <c16:uniqueId val="{00000022-BA14-43C6-8C75-C6517B7BCE8E}"/>
                </c:ext>
              </c:extLst>
            </c:dLbl>
            <c:dLbl>
              <c:idx val="5"/>
              <c:delete val="1"/>
              <c:extLst>
                <c:ext xmlns:c15="http://schemas.microsoft.com/office/drawing/2012/chart" uri="{CE6537A1-D6FC-4f65-9D91-7224C49458BB}"/>
                <c:ext xmlns:c16="http://schemas.microsoft.com/office/drawing/2014/chart" uri="{C3380CC4-5D6E-409C-BE32-E72D297353CC}">
                  <c16:uniqueId val="{00000023-BA14-43C6-8C75-C6517B7BCE8E}"/>
                </c:ext>
              </c:extLst>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'Child Mort (UN IGME)'!$B$1:$H$1</c:f>
              <c:numCache>
                <c:formatCode>General</c:formatCode>
                <c:ptCount val="7"/>
                <c:pt idx="0">
                  <c:v>1990</c:v>
                </c:pt>
                <c:pt idx="1">
                  <c:v>1995</c:v>
                </c:pt>
                <c:pt idx="2">
                  <c:v>2000</c:v>
                </c:pt>
                <c:pt idx="3">
                  <c:v>2005</c:v>
                </c:pt>
                <c:pt idx="4">
                  <c:v>2010</c:v>
                </c:pt>
                <c:pt idx="5">
                  <c:v>2015</c:v>
                </c:pt>
                <c:pt idx="6">
                  <c:v>2019</c:v>
                </c:pt>
              </c:numCache>
            </c:numRef>
          </c:cat>
          <c:val>
            <c:numRef>
              <c:f>'Child Mort (UN IGME)'!$B$5:$H$5</c:f>
              <c:numCache>
                <c:formatCode>General</c:formatCode>
                <c:ptCount val="7"/>
                <c:pt idx="0">
                  <c:v>55</c:v>
                </c:pt>
                <c:pt idx="1">
                  <c:v>43</c:v>
                </c:pt>
                <c:pt idx="2">
                  <c:v>33</c:v>
                </c:pt>
                <c:pt idx="3">
                  <c:v>26</c:v>
                </c:pt>
                <c:pt idx="4">
                  <c:v>25</c:v>
                </c:pt>
                <c:pt idx="5">
                  <c:v>18</c:v>
                </c:pt>
                <c:pt idx="6">
                  <c:v>16</c:v>
                </c:pt>
              </c:numCache>
            </c:numRef>
          </c:val>
          <c:smooth val="0"/>
          <c:extLst>
            <c:ext xmlns:c16="http://schemas.microsoft.com/office/drawing/2014/chart" uri="{C3380CC4-5D6E-409C-BE32-E72D297353CC}">
              <c16:uniqueId val="{00000012-BA14-43C6-8C75-C6517B7BCE8E}"/>
            </c:ext>
          </c:extLst>
        </c:ser>
        <c:ser>
          <c:idx val="4"/>
          <c:order val="4"/>
          <c:tx>
            <c:strRef>
              <c:f>'Child Mort (UN IGME)'!$A$6</c:f>
              <c:strCache>
                <c:ptCount val="1"/>
                <c:pt idx="0">
                  <c:v>Oceania</c:v>
                </c:pt>
              </c:strCache>
            </c:strRef>
          </c:tx>
          <c:spPr>
            <a:ln w="88900" cap="rnd">
              <a:solidFill>
                <a:schemeClr val="accent5"/>
              </a:solidFill>
              <a:round/>
            </a:ln>
            <a:effectLst/>
          </c:spPr>
          <c:marker>
            <c:symbol val="circle"/>
            <c:size val="5"/>
            <c:spPr>
              <a:solidFill>
                <a:schemeClr val="accent5"/>
              </a:solidFill>
              <a:ln w="9525">
                <a:solidFill>
                  <a:schemeClr val="accent5"/>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3-BA14-43C6-8C75-C6517B7BCE8E}"/>
                </c:ext>
              </c:extLst>
            </c:dLbl>
            <c:dLbl>
              <c:idx val="2"/>
              <c:delete val="1"/>
              <c:extLst>
                <c:ext xmlns:c15="http://schemas.microsoft.com/office/drawing/2012/chart" uri="{CE6537A1-D6FC-4f65-9D91-7224C49458BB}"/>
                <c:ext xmlns:c16="http://schemas.microsoft.com/office/drawing/2014/chart" uri="{C3380CC4-5D6E-409C-BE32-E72D297353CC}">
                  <c16:uniqueId val="{00000014-BA14-43C6-8C75-C6517B7BCE8E}"/>
                </c:ext>
              </c:extLst>
            </c:dLbl>
            <c:dLbl>
              <c:idx val="3"/>
              <c:delete val="1"/>
              <c:extLst>
                <c:ext xmlns:c15="http://schemas.microsoft.com/office/drawing/2012/chart" uri="{CE6537A1-D6FC-4f65-9D91-7224C49458BB}"/>
                <c:ext xmlns:c16="http://schemas.microsoft.com/office/drawing/2014/chart" uri="{C3380CC4-5D6E-409C-BE32-E72D297353CC}">
                  <c16:uniqueId val="{00000015-BA14-43C6-8C75-C6517B7BCE8E}"/>
                </c:ext>
              </c:extLst>
            </c:dLbl>
            <c:dLbl>
              <c:idx val="4"/>
              <c:delete val="1"/>
              <c:extLst>
                <c:ext xmlns:c15="http://schemas.microsoft.com/office/drawing/2012/chart" uri="{CE6537A1-D6FC-4f65-9D91-7224C49458BB}"/>
                <c:ext xmlns:c16="http://schemas.microsoft.com/office/drawing/2014/chart" uri="{C3380CC4-5D6E-409C-BE32-E72D297353CC}">
                  <c16:uniqueId val="{00000016-BA14-43C6-8C75-C6517B7BCE8E}"/>
                </c:ext>
              </c:extLst>
            </c:dLbl>
            <c:dLbl>
              <c:idx val="5"/>
              <c:delete val="1"/>
              <c:extLst>
                <c:ext xmlns:c15="http://schemas.microsoft.com/office/drawing/2012/chart" uri="{CE6537A1-D6FC-4f65-9D91-7224C49458BB}"/>
                <c:ext xmlns:c16="http://schemas.microsoft.com/office/drawing/2014/chart" uri="{C3380CC4-5D6E-409C-BE32-E72D297353CC}">
                  <c16:uniqueId val="{00000017-BA14-43C6-8C75-C6517B7BCE8E}"/>
                </c:ext>
              </c:extLst>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'Child Mort (UN IGME)'!$B$1:$H$1</c:f>
              <c:numCache>
                <c:formatCode>General</c:formatCode>
                <c:ptCount val="7"/>
                <c:pt idx="0">
                  <c:v>1990</c:v>
                </c:pt>
                <c:pt idx="1">
                  <c:v>1995</c:v>
                </c:pt>
                <c:pt idx="2">
                  <c:v>2000</c:v>
                </c:pt>
                <c:pt idx="3">
                  <c:v>2005</c:v>
                </c:pt>
                <c:pt idx="4">
                  <c:v>2010</c:v>
                </c:pt>
                <c:pt idx="5">
                  <c:v>2015</c:v>
                </c:pt>
                <c:pt idx="6">
                  <c:v>2019</c:v>
                </c:pt>
              </c:numCache>
            </c:numRef>
          </c:cat>
          <c:val>
            <c:numRef>
              <c:f>'Child Mort (UN IGME)'!$B$6:$H$6</c:f>
              <c:numCache>
                <c:formatCode>General</c:formatCode>
                <c:ptCount val="7"/>
                <c:pt idx="0">
                  <c:v>35</c:v>
                </c:pt>
                <c:pt idx="1">
                  <c:v>33</c:v>
                </c:pt>
                <c:pt idx="2">
                  <c:v>32</c:v>
                </c:pt>
                <c:pt idx="3">
                  <c:v>29</c:v>
                </c:pt>
                <c:pt idx="4">
                  <c:v>25</c:v>
                </c:pt>
                <c:pt idx="5">
                  <c:v>22</c:v>
                </c:pt>
                <c:pt idx="6">
                  <c:v>20</c:v>
                </c:pt>
              </c:numCache>
            </c:numRef>
          </c:val>
          <c:smooth val="0"/>
          <c:extLst>
            <c:ext xmlns:c16="http://schemas.microsoft.com/office/drawing/2014/chart" uri="{C3380CC4-5D6E-409C-BE32-E72D297353CC}">
              <c16:uniqueId val="{00000018-BA14-43C6-8C75-C6517B7BCE8E}"/>
            </c:ext>
          </c:extLst>
        </c:ser>
        <c:ser>
          <c:idx val="5"/>
          <c:order val="5"/>
          <c:tx>
            <c:strRef>
              <c:f>'Child Mort (UN IGME)'!$A$7</c:f>
              <c:strCache>
                <c:ptCount val="1"/>
                <c:pt idx="0">
                  <c:v>Europe &amp; North America</c:v>
                </c:pt>
              </c:strCache>
            </c:strRef>
          </c:tx>
          <c:spPr>
            <a:ln w="88900" cap="rnd">
              <a:solidFill>
                <a:schemeClr val="accent6"/>
              </a:solidFill>
              <a:round/>
            </a:ln>
            <a:effectLst/>
          </c:spPr>
          <c:marker>
            <c:symbol val="circle"/>
            <c:size val="5"/>
            <c:spPr>
              <a:solidFill>
                <a:schemeClr val="accent6"/>
              </a:solidFill>
              <a:ln w="9525">
                <a:solidFill>
                  <a:schemeClr val="accent6"/>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9-BA14-43C6-8C75-C6517B7BCE8E}"/>
                </c:ext>
              </c:extLst>
            </c:dLbl>
            <c:dLbl>
              <c:idx val="2"/>
              <c:delete val="1"/>
              <c:extLst>
                <c:ext xmlns:c15="http://schemas.microsoft.com/office/drawing/2012/chart" uri="{CE6537A1-D6FC-4f65-9D91-7224C49458BB}"/>
                <c:ext xmlns:c16="http://schemas.microsoft.com/office/drawing/2014/chart" uri="{C3380CC4-5D6E-409C-BE32-E72D297353CC}">
                  <c16:uniqueId val="{0000001A-BA14-43C6-8C75-C6517B7BCE8E}"/>
                </c:ext>
              </c:extLst>
            </c:dLbl>
            <c:dLbl>
              <c:idx val="3"/>
              <c:delete val="1"/>
              <c:extLst>
                <c:ext xmlns:c15="http://schemas.microsoft.com/office/drawing/2012/chart" uri="{CE6537A1-D6FC-4f65-9D91-7224C49458BB}"/>
                <c:ext xmlns:c16="http://schemas.microsoft.com/office/drawing/2014/chart" uri="{C3380CC4-5D6E-409C-BE32-E72D297353CC}">
                  <c16:uniqueId val="{0000001B-BA14-43C6-8C75-C6517B7BCE8E}"/>
                </c:ext>
              </c:extLst>
            </c:dLbl>
            <c:dLbl>
              <c:idx val="4"/>
              <c:delete val="1"/>
              <c:extLst>
                <c:ext xmlns:c15="http://schemas.microsoft.com/office/drawing/2012/chart" uri="{CE6537A1-D6FC-4f65-9D91-7224C49458BB}"/>
                <c:ext xmlns:c16="http://schemas.microsoft.com/office/drawing/2014/chart" uri="{C3380CC4-5D6E-409C-BE32-E72D297353CC}">
                  <c16:uniqueId val="{0000001C-BA14-43C6-8C75-C6517B7BCE8E}"/>
                </c:ext>
              </c:extLst>
            </c:dLbl>
            <c:dLbl>
              <c:idx val="5"/>
              <c:delete val="1"/>
              <c:extLst>
                <c:ext xmlns:c15="http://schemas.microsoft.com/office/drawing/2012/chart" uri="{CE6537A1-D6FC-4f65-9D91-7224C49458BB}"/>
                <c:ext xmlns:c16="http://schemas.microsoft.com/office/drawing/2014/chart" uri="{C3380CC4-5D6E-409C-BE32-E72D297353CC}">
                  <c16:uniqueId val="{0000001D-BA14-43C6-8C75-C6517B7BCE8E}"/>
                </c:ext>
              </c:extLst>
            </c:dLbl>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'Child Mort (UN IGME)'!$B$1:$H$1</c:f>
              <c:numCache>
                <c:formatCode>General</c:formatCode>
                <c:ptCount val="7"/>
                <c:pt idx="0">
                  <c:v>1990</c:v>
                </c:pt>
                <c:pt idx="1">
                  <c:v>1995</c:v>
                </c:pt>
                <c:pt idx="2">
                  <c:v>2000</c:v>
                </c:pt>
                <c:pt idx="3">
                  <c:v>2005</c:v>
                </c:pt>
                <c:pt idx="4">
                  <c:v>2010</c:v>
                </c:pt>
                <c:pt idx="5">
                  <c:v>2015</c:v>
                </c:pt>
                <c:pt idx="6">
                  <c:v>2019</c:v>
                </c:pt>
              </c:numCache>
            </c:numRef>
          </c:cat>
          <c:val>
            <c:numRef>
              <c:f>'Child Mort (UN IGME)'!$B$7:$H$7</c:f>
              <c:numCache>
                <c:formatCode>General</c:formatCode>
                <c:ptCount val="7"/>
                <c:pt idx="0">
                  <c:v>14</c:v>
                </c:pt>
                <c:pt idx="1">
                  <c:v>12</c:v>
                </c:pt>
                <c:pt idx="2">
                  <c:v>10</c:v>
                </c:pt>
                <c:pt idx="3">
                  <c:v>8</c:v>
                </c:pt>
                <c:pt idx="4">
                  <c:v>7</c:v>
                </c:pt>
                <c:pt idx="5">
                  <c:v>6</c:v>
                </c:pt>
                <c:pt idx="6">
                  <c:v>5</c:v>
                </c:pt>
              </c:numCache>
            </c:numRef>
          </c:val>
          <c:smooth val="0"/>
          <c:extLst>
            <c:ext xmlns:c16="http://schemas.microsoft.com/office/drawing/2014/chart" uri="{C3380CC4-5D6E-409C-BE32-E72D297353CC}">
              <c16:uniqueId val="{0000001E-BA14-43C6-8C75-C6517B7BCE8E}"/>
            </c:ext>
          </c:extLst>
        </c:ser>
        <c:dLbls>
          <c:showLegendKey val="0"/>
          <c:showVal val="0"/>
          <c:showCatName val="0"/>
          <c:showSerName val="0"/>
          <c:showPercent val="0"/>
          <c:showBubbleSize val="0"/>
        </c:dLbls>
        <c:marker val="1"/>
        <c:smooth val="0"/>
        <c:axId val="968541312"/>
        <c:axId val="968537568"/>
      </c:lineChart>
      <c:catAx>
        <c:axId val="968541312"/>
        <c:scaling>
          <c:orientation val="minMax"/>
        </c:scaling>
        <c:delete val="0"/>
        <c:axPos val="b"/>
        <c:title>
          <c:tx>
            <c:rich>
              <a:bodyPr rot="0" spcFirstLastPara="1" vertOverflow="ellipsis" vert="horz" wrap="square" anchor="ctr" anchorCtr="1"/>
              <a:lstStyle/>
              <a:p>
                <a:pPr>
                  <a:defRPr sz="3500" b="0" i="0" u="none" strike="noStrike" kern="1200" baseline="0">
                    <a:solidFill>
                      <a:schemeClr val="tx1">
                        <a:lumMod val="65000"/>
                        <a:lumOff val="35000"/>
                      </a:schemeClr>
                    </a:solidFill>
                    <a:latin typeface="+mn-lt"/>
                    <a:ea typeface="+mn-ea"/>
                    <a:cs typeface="+mn-cs"/>
                  </a:defRPr>
                </a:pPr>
                <a:r>
                  <a:rPr lang="en-US" sz="3500" baseline="0"/>
                  <a:t>Year </a:t>
                </a:r>
              </a:p>
            </c:rich>
          </c:tx>
          <c:overlay val="0"/>
          <c:spPr>
            <a:noFill/>
            <a:ln>
              <a:noFill/>
            </a:ln>
            <a:effectLst/>
          </c:spPr>
          <c:txPr>
            <a:bodyPr rot="0" spcFirstLastPara="1" vertOverflow="ellipsis" vert="horz" wrap="square" anchor="ctr" anchorCtr="1"/>
            <a:lstStyle/>
            <a:p>
              <a:pPr>
                <a:defRPr sz="3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968537568"/>
        <c:crossesAt val="0"/>
        <c:auto val="1"/>
        <c:lblAlgn val="ctr"/>
        <c:lblOffset val="100"/>
        <c:noMultiLvlLbl val="0"/>
      </c:catAx>
      <c:valAx>
        <c:axId val="968537568"/>
        <c:scaling>
          <c:orientation val="minMax"/>
        </c:scaling>
        <c:delete val="0"/>
        <c:axPos val="l"/>
        <c:title>
          <c:tx>
            <c:rich>
              <a:bodyPr rot="-5400000" spcFirstLastPara="1" vertOverflow="ellipsis" vert="horz" wrap="square" anchor="ctr" anchorCtr="1"/>
              <a:lstStyle/>
              <a:p>
                <a:pPr>
                  <a:defRPr sz="3500" b="0" i="0" u="none" strike="noStrike" kern="1200" baseline="0">
                    <a:solidFill>
                      <a:schemeClr val="tx1">
                        <a:lumMod val="65000"/>
                        <a:lumOff val="35000"/>
                      </a:schemeClr>
                    </a:solidFill>
                    <a:latin typeface="+mn-lt"/>
                    <a:ea typeface="+mn-ea"/>
                    <a:cs typeface="+mn-cs"/>
                  </a:defRPr>
                </a:pPr>
                <a:r>
                  <a:rPr lang="en-US" sz="3500" baseline="0"/>
                  <a:t>Rate</a:t>
                </a:r>
              </a:p>
            </c:rich>
          </c:tx>
          <c:overlay val="0"/>
          <c:spPr>
            <a:noFill/>
            <a:ln>
              <a:noFill/>
            </a:ln>
            <a:effectLst/>
          </c:spPr>
          <c:txPr>
            <a:bodyPr rot="-5400000" spcFirstLastPara="1" vertOverflow="ellipsis" vert="horz" wrap="square" anchor="ctr" anchorCtr="1"/>
            <a:lstStyle/>
            <a:p>
              <a:pPr>
                <a:defRPr sz="3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crossAx val="968541312"/>
        <c:crosses val="autoZero"/>
        <c:crossBetween val="between"/>
      </c:valAx>
      <c:spPr>
        <a:noFill/>
        <a:ln w="25400">
          <a:noFill/>
        </a:ln>
        <a:effectLst/>
      </c:spPr>
    </c:plotArea>
    <c:legend>
      <c:legendPos val="b"/>
      <c:layout>
        <c:manualLayout>
          <c:xMode val="edge"/>
          <c:yMode val="edge"/>
          <c:x val="0.13912849381795914"/>
          <c:y val="0.91569489926282155"/>
          <c:w val="0.80098808369921992"/>
          <c:h val="7.7696786875698226E-2"/>
        </c:manualLayout>
      </c:layout>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26159230096239"/>
          <c:y val="6.9693613829408557E-2"/>
          <c:w val="0.80596062992125983"/>
          <c:h val="0.74325402038399757"/>
        </c:manualLayout>
      </c:layout>
      <c:scatterChart>
        <c:scatterStyle val="lineMarker"/>
        <c:varyColors val="0"/>
        <c:ser>
          <c:idx val="0"/>
          <c:order val="0"/>
          <c:tx>
            <c:strRef>
              <c:f>'Adult Mortality '!$A$2</c:f>
              <c:strCache>
                <c:ptCount val="1"/>
                <c:pt idx="0">
                  <c:v>Indicator (15q60</c:v>
                </c:pt>
              </c:strCache>
            </c:strRef>
          </c:tx>
          <c:spPr>
            <a:ln w="88900" cap="rnd">
              <a:solidFill>
                <a:schemeClr val="accent1"/>
              </a:solidFill>
              <a:round/>
            </a:ln>
            <a:effectLst/>
          </c:spPr>
          <c:marker>
            <c:symbol val="circle"/>
            <c:size val="5"/>
            <c:spPr>
              <a:solidFill>
                <a:schemeClr val="accent1"/>
              </a:solidFill>
              <a:ln w="9525">
                <a:solidFill>
                  <a:schemeClr val="accent1"/>
                </a:solidFill>
              </a:ln>
              <a:effectLst/>
            </c:spPr>
          </c:marker>
          <c:dPt>
            <c:idx val="57"/>
            <c:bubble3D val="0"/>
            <c:spPr>
              <a:ln w="88900" cap="flat">
                <a:solidFill>
                  <a:schemeClr val="accent1"/>
                </a:solidFill>
                <a:round/>
              </a:ln>
              <a:effectLst/>
            </c:spPr>
            <c:extLst>
              <c:ext xmlns:c16="http://schemas.microsoft.com/office/drawing/2014/chart" uri="{C3380CC4-5D6E-409C-BE32-E72D297353CC}">
                <c16:uniqueId val="{00000001-6B88-4A36-9AD9-AD4C582E091C}"/>
              </c:ext>
            </c:extLst>
          </c:dPt>
          <c:xVal>
            <c:numRef>
              <c:f>'Adult Mortality '!$B$1:$BJ$1</c:f>
              <c:numCache>
                <c:formatCode>General</c:formatCod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numCache>
            </c:numRef>
          </c:xVal>
          <c:yVal>
            <c:numRef>
              <c:f>'Adult Mortality '!$B$2:$BJ$2</c:f>
              <c:numCache>
                <c:formatCode>General</c:formatCode>
                <c:ptCount val="61"/>
                <c:pt idx="0">
                  <c:v>480.21385017851452</c:v>
                </c:pt>
                <c:pt idx="1">
                  <c:v>475.13479778662872</c:v>
                </c:pt>
                <c:pt idx="2">
                  <c:v>470.06842308182445</c:v>
                </c:pt>
                <c:pt idx="3">
                  <c:v>465.57290857401438</c:v>
                </c:pt>
                <c:pt idx="4">
                  <c:v>461.08783627598348</c:v>
                </c:pt>
                <c:pt idx="5">
                  <c:v>456.60749414243793</c:v>
                </c:pt>
                <c:pt idx="6">
                  <c:v>452.07544129473854</c:v>
                </c:pt>
                <c:pt idx="7">
                  <c:v>447.55610227874587</c:v>
                </c:pt>
                <c:pt idx="8">
                  <c:v>443.58565019204752</c:v>
                </c:pt>
                <c:pt idx="9">
                  <c:v>439.63394226198733</c:v>
                </c:pt>
                <c:pt idx="10">
                  <c:v>435.7040185289431</c:v>
                </c:pt>
                <c:pt idx="11">
                  <c:v>431.77171341903687</c:v>
                </c:pt>
                <c:pt idx="12">
                  <c:v>427.86388782899974</c:v>
                </c:pt>
                <c:pt idx="13">
                  <c:v>424.0283333392299</c:v>
                </c:pt>
                <c:pt idx="14">
                  <c:v>420.22633349005832</c:v>
                </c:pt>
                <c:pt idx="15">
                  <c:v>416.45567312834862</c:v>
                </c:pt>
                <c:pt idx="16">
                  <c:v>412.70077359094762</c:v>
                </c:pt>
                <c:pt idx="17">
                  <c:v>408.97523303116236</c:v>
                </c:pt>
                <c:pt idx="18">
                  <c:v>406.33180708117806</c:v>
                </c:pt>
                <c:pt idx="19">
                  <c:v>403.66955056385888</c:v>
                </c:pt>
                <c:pt idx="20">
                  <c:v>400.9806320491914</c:v>
                </c:pt>
                <c:pt idx="21">
                  <c:v>398.21647247104966</c:v>
                </c:pt>
                <c:pt idx="22">
                  <c:v>395.44799206967156</c:v>
                </c:pt>
                <c:pt idx="23">
                  <c:v>394.5744199316411</c:v>
                </c:pt>
                <c:pt idx="24">
                  <c:v>393.73366172789309</c:v>
                </c:pt>
                <c:pt idx="25">
                  <c:v>392.93448764226463</c:v>
                </c:pt>
                <c:pt idx="26">
                  <c:v>392.12875606778567</c:v>
                </c:pt>
                <c:pt idx="27">
                  <c:v>391.37769680347031</c:v>
                </c:pt>
                <c:pt idx="28">
                  <c:v>394.79374477389581</c:v>
                </c:pt>
                <c:pt idx="29">
                  <c:v>398.26928304573295</c:v>
                </c:pt>
                <c:pt idx="30">
                  <c:v>401.74336411064701</c:v>
                </c:pt>
                <c:pt idx="31">
                  <c:v>405.04318625833241</c:v>
                </c:pt>
                <c:pt idx="32">
                  <c:v>408.18745897978249</c:v>
                </c:pt>
                <c:pt idx="33">
                  <c:v>412.19498424191494</c:v>
                </c:pt>
                <c:pt idx="34">
                  <c:v>416.34705800291459</c:v>
                </c:pt>
                <c:pt idx="35">
                  <c:v>420.62683294875779</c:v>
                </c:pt>
                <c:pt idx="36">
                  <c:v>424.95180424089295</c:v>
                </c:pt>
                <c:pt idx="37">
                  <c:v>429.28494870795862</c:v>
                </c:pt>
                <c:pt idx="38">
                  <c:v>430.30288964439188</c:v>
                </c:pt>
                <c:pt idx="39">
                  <c:v>431.30910245826522</c:v>
                </c:pt>
                <c:pt idx="40">
                  <c:v>432.29031151227207</c:v>
                </c:pt>
                <c:pt idx="41">
                  <c:v>433.16949827743991</c:v>
                </c:pt>
                <c:pt idx="42">
                  <c:v>433.97967526873805</c:v>
                </c:pt>
                <c:pt idx="43">
                  <c:v>424.23727737296883</c:v>
                </c:pt>
                <c:pt idx="44">
                  <c:v>414.46970794832521</c:v>
                </c:pt>
                <c:pt idx="45">
                  <c:v>404.67912819222033</c:v>
                </c:pt>
                <c:pt idx="46">
                  <c:v>394.89569570468541</c:v>
                </c:pt>
                <c:pt idx="47">
                  <c:v>385.06881206839313</c:v>
                </c:pt>
                <c:pt idx="48">
                  <c:v>375.40246503486071</c:v>
                </c:pt>
                <c:pt idx="49">
                  <c:v>365.77530795884462</c:v>
                </c:pt>
                <c:pt idx="50">
                  <c:v>356.18645448041724</c:v>
                </c:pt>
                <c:pt idx="51">
                  <c:v>346.60231853212889</c:v>
                </c:pt>
                <c:pt idx="52">
                  <c:v>337.04759353948072</c:v>
                </c:pt>
                <c:pt idx="53">
                  <c:v>330.2195909633968</c:v>
                </c:pt>
                <c:pt idx="54">
                  <c:v>323.43398114425059</c:v>
                </c:pt>
                <c:pt idx="55">
                  <c:v>316.69432699625435</c:v>
                </c:pt>
                <c:pt idx="56">
                  <c:v>309.98473716467379</c:v>
                </c:pt>
                <c:pt idx="57">
                  <c:v>303.31948544048612</c:v>
                </c:pt>
                <c:pt idx="58">
                  <c:v>302.65586515380897</c:v>
                </c:pt>
                <c:pt idx="59">
                  <c:v>299.01046286431705</c:v>
                </c:pt>
                <c:pt idx="60">
                  <c:v>295.37868593877641</c:v>
                </c:pt>
              </c:numCache>
            </c:numRef>
          </c:yVal>
          <c:smooth val="0"/>
          <c:extLst>
            <c:ext xmlns:c16="http://schemas.microsoft.com/office/drawing/2014/chart" uri="{C3380CC4-5D6E-409C-BE32-E72D297353CC}">
              <c16:uniqueId val="{00000002-6B88-4A36-9AD9-AD4C582E091C}"/>
            </c:ext>
          </c:extLst>
        </c:ser>
        <c:dLbls>
          <c:showLegendKey val="0"/>
          <c:showVal val="0"/>
          <c:showCatName val="0"/>
          <c:showSerName val="0"/>
          <c:showPercent val="0"/>
          <c:showBubbleSize val="0"/>
        </c:dLbls>
        <c:axId val="1787826784"/>
        <c:axId val="1"/>
      </c:scatterChart>
      <c:valAx>
        <c:axId val="1787826784"/>
        <c:scaling>
          <c:orientation val="minMax"/>
        </c:scaling>
        <c:delete val="0"/>
        <c:axPos val="b"/>
        <c:title>
          <c:tx>
            <c:rich>
              <a:bodyPr/>
              <a:lstStyle/>
              <a:p>
                <a:pPr>
                  <a:defRPr/>
                </a:pPr>
                <a:r>
                  <a:rPr lang="en-US"/>
                  <a:t>Year</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1"/>
        <c:crosses val="autoZero"/>
        <c:crossBetween val="midCat"/>
      </c:valAx>
      <c:valAx>
        <c:axId val="1"/>
        <c:scaling>
          <c:orientation val="minMax"/>
        </c:scaling>
        <c:delete val="0"/>
        <c:axPos val="l"/>
        <c:title>
          <c:tx>
            <c:rich>
              <a:bodyPr/>
              <a:lstStyle/>
              <a:p>
                <a:pPr>
                  <a:defRPr/>
                </a:pPr>
                <a:r>
                  <a:rPr lang="en-US" dirty="0"/>
                  <a:t>45q15 </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787826784"/>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30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01949948200326E-2"/>
          <c:y val="0.15149136980750205"/>
          <c:w val="0.89173704582970781"/>
          <c:h val="0.71084217784333237"/>
        </c:manualLayout>
      </c:layout>
      <c:lineChart>
        <c:grouping val="standard"/>
        <c:varyColors val="0"/>
        <c:ser>
          <c:idx val="0"/>
          <c:order val="0"/>
          <c:tx>
            <c:strRef>
              <c:f>'SSA only'!$B$7</c:f>
              <c:strCache>
                <c:ptCount val="1"/>
                <c:pt idx="0">
                  <c:v>Eastern and Southern Africa</c:v>
                </c:pt>
              </c:strCache>
            </c:strRef>
          </c:tx>
          <c:spPr>
            <a:ln w="88900" cap="rnd">
              <a:solidFill>
                <a:schemeClr val="accent1"/>
              </a:solidFill>
              <a:round/>
            </a:ln>
            <a:effectLst/>
          </c:spPr>
          <c:marker>
            <c:symbol val="none"/>
          </c:marker>
          <c:cat>
            <c:strRef>
              <c:f>'SSA only'!$A$8:$A$68</c:f>
              <c:strCach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strCache>
            </c:strRef>
          </c:cat>
          <c:val>
            <c:numRef>
              <c:f>'SSA only'!$B$8:$B$68</c:f>
              <c:numCache>
                <c:formatCode>General</c:formatCode>
                <c:ptCount val="61"/>
                <c:pt idx="0">
                  <c:v>42.716052526336412</c:v>
                </c:pt>
                <c:pt idx="1">
                  <c:v>43.16693506917656</c:v>
                </c:pt>
                <c:pt idx="2">
                  <c:v>43.603990254024382</c:v>
                </c:pt>
                <c:pt idx="3">
                  <c:v>44.025616702378251</c:v>
                </c:pt>
                <c:pt idx="4">
                  <c:v>44.432720966826544</c:v>
                </c:pt>
                <c:pt idx="5">
                  <c:v>44.826918505344686</c:v>
                </c:pt>
                <c:pt idx="6">
                  <c:v>45.213047707773846</c:v>
                </c:pt>
                <c:pt idx="7">
                  <c:v>45.59429411741894</c:v>
                </c:pt>
                <c:pt idx="8">
                  <c:v>45.974058842867947</c:v>
                </c:pt>
                <c:pt idx="9">
                  <c:v>46.352398895242693</c:v>
                </c:pt>
                <c:pt idx="10">
                  <c:v>46.728796512779077</c:v>
                </c:pt>
                <c:pt idx="11">
                  <c:v>47.102866320468671</c:v>
                </c:pt>
                <c:pt idx="12">
                  <c:v>47.471168431831607</c:v>
                </c:pt>
                <c:pt idx="13">
                  <c:v>47.829403104927053</c:v>
                </c:pt>
                <c:pt idx="14">
                  <c:v>48.1749986572569</c:v>
                </c:pt>
                <c:pt idx="15">
                  <c:v>48.503310902595445</c:v>
                </c:pt>
                <c:pt idx="16">
                  <c:v>48.810836531143131</c:v>
                </c:pt>
                <c:pt idx="17">
                  <c:v>49.097849578706736</c:v>
                </c:pt>
                <c:pt idx="18">
                  <c:v>49.366327565895915</c:v>
                </c:pt>
                <c:pt idx="19">
                  <c:v>49.619997196087304</c:v>
                </c:pt>
                <c:pt idx="20">
                  <c:v>49.870692537477218</c:v>
                </c:pt>
                <c:pt idx="21">
                  <c:v>50.115885835069967</c:v>
                </c:pt>
                <c:pt idx="22">
                  <c:v>50.363456407470828</c:v>
                </c:pt>
                <c:pt idx="23">
                  <c:v>50.610384912850222</c:v>
                </c:pt>
                <c:pt idx="24">
                  <c:v>50.848334776320499</c:v>
                </c:pt>
                <c:pt idx="25">
                  <c:v>51.058057090653612</c:v>
                </c:pt>
                <c:pt idx="26">
                  <c:v>51.21428085169557</c:v>
                </c:pt>
                <c:pt idx="27">
                  <c:v>51.299780847557841</c:v>
                </c:pt>
                <c:pt idx="28">
                  <c:v>51.308595476990931</c:v>
                </c:pt>
                <c:pt idx="29">
                  <c:v>51.251763106504399</c:v>
                </c:pt>
                <c:pt idx="30">
                  <c:v>51.154113100187004</c:v>
                </c:pt>
                <c:pt idx="31">
                  <c:v>51.048413826188785</c:v>
                </c:pt>
                <c:pt idx="32">
                  <c:v>50.957262119837822</c:v>
                </c:pt>
                <c:pt idx="33">
                  <c:v>50.890246102484653</c:v>
                </c:pt>
                <c:pt idx="34">
                  <c:v>50.841864963607222</c:v>
                </c:pt>
                <c:pt idx="35">
                  <c:v>50.808484403810709</c:v>
                </c:pt>
                <c:pt idx="36">
                  <c:v>50.796156971518428</c:v>
                </c:pt>
                <c:pt idx="37">
                  <c:v>50.820613566006358</c:v>
                </c:pt>
                <c:pt idx="38">
                  <c:v>50.897607177429578</c:v>
                </c:pt>
                <c:pt idx="39">
                  <c:v>51.044191329205518</c:v>
                </c:pt>
                <c:pt idx="40">
                  <c:v>51.276128884404713</c:v>
                </c:pt>
                <c:pt idx="41">
                  <c:v>51.606458283894078</c:v>
                </c:pt>
                <c:pt idx="42">
                  <c:v>52.043149282643768</c:v>
                </c:pt>
                <c:pt idx="43">
                  <c:v>52.585853397713869</c:v>
                </c:pt>
                <c:pt idx="44">
                  <c:v>53.228913470185319</c:v>
                </c:pt>
                <c:pt idx="45">
                  <c:v>53.966550133929971</c:v>
                </c:pt>
                <c:pt idx="46">
                  <c:v>54.791706646248635</c:v>
                </c:pt>
                <c:pt idx="47">
                  <c:v>55.682343500519721</c:v>
                </c:pt>
                <c:pt idx="48">
                  <c:v>56.609798919514191</c:v>
                </c:pt>
                <c:pt idx="49">
                  <c:v>57.548771862288852</c:v>
                </c:pt>
                <c:pt idx="50">
                  <c:v>58.47069667630506</c:v>
                </c:pt>
                <c:pt idx="51">
                  <c:v>59.353594923070425</c:v>
                </c:pt>
                <c:pt idx="52">
                  <c:v>60.185561047199108</c:v>
                </c:pt>
                <c:pt idx="53">
                  <c:v>60.953362956175361</c:v>
                </c:pt>
                <c:pt idx="54">
                  <c:v>61.647366589063736</c:v>
                </c:pt>
                <c:pt idx="55">
                  <c:v>62.259288374918164</c:v>
                </c:pt>
                <c:pt idx="56">
                  <c:v>62.787681485068788</c:v>
                </c:pt>
                <c:pt idx="57">
                  <c:v>63.246263534056624</c:v>
                </c:pt>
                <c:pt idx="58">
                  <c:v>63.648988039776988</c:v>
                </c:pt>
                <c:pt idx="59">
                  <c:v>64.005212624599693</c:v>
                </c:pt>
                <c:pt idx="60">
                  <c:v>64.325702231480335</c:v>
                </c:pt>
              </c:numCache>
            </c:numRef>
          </c:val>
          <c:smooth val="0"/>
          <c:extLst>
            <c:ext xmlns:c16="http://schemas.microsoft.com/office/drawing/2014/chart" uri="{C3380CC4-5D6E-409C-BE32-E72D297353CC}">
              <c16:uniqueId val="{00000000-281E-48AA-BE28-41CEC1B109CA}"/>
            </c:ext>
          </c:extLst>
        </c:ser>
        <c:ser>
          <c:idx val="1"/>
          <c:order val="1"/>
          <c:tx>
            <c:strRef>
              <c:f>'SSA only'!$C$7</c:f>
              <c:strCache>
                <c:ptCount val="1"/>
                <c:pt idx="0">
                  <c:v>Western and Central Africa</c:v>
                </c:pt>
              </c:strCache>
            </c:strRef>
          </c:tx>
          <c:spPr>
            <a:ln w="88900" cap="rnd">
              <a:solidFill>
                <a:schemeClr val="accent2"/>
              </a:solidFill>
              <a:round/>
            </a:ln>
            <a:effectLst/>
          </c:spPr>
          <c:marker>
            <c:symbol val="none"/>
          </c:marker>
          <c:cat>
            <c:strRef>
              <c:f>'SSA only'!$A$8:$A$68</c:f>
              <c:strCach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strCache>
            </c:strRef>
          </c:cat>
          <c:val>
            <c:numRef>
              <c:f>'SSA only'!$C$8:$C$68</c:f>
              <c:numCache>
                <c:formatCode>General</c:formatCode>
                <c:ptCount val="61"/>
                <c:pt idx="0">
                  <c:v>37.205380288877741</c:v>
                </c:pt>
                <c:pt idx="1">
                  <c:v>37.632545810728658</c:v>
                </c:pt>
                <c:pt idx="2">
                  <c:v>38.052612446023637</c:v>
                </c:pt>
                <c:pt idx="3">
                  <c:v>38.46374629928625</c:v>
                </c:pt>
                <c:pt idx="4">
                  <c:v>38.86707273022035</c:v>
                </c:pt>
                <c:pt idx="5">
                  <c:v>39.264841022966991</c:v>
                </c:pt>
                <c:pt idx="6">
                  <c:v>39.662761681846796</c:v>
                </c:pt>
                <c:pt idx="7">
                  <c:v>40.066407630649763</c:v>
                </c:pt>
                <c:pt idx="8">
                  <c:v>40.482832044689296</c:v>
                </c:pt>
                <c:pt idx="9">
                  <c:v>40.914215020521922</c:v>
                </c:pt>
                <c:pt idx="10">
                  <c:v>41.365116626286643</c:v>
                </c:pt>
                <c:pt idx="11">
                  <c:v>41.837213538440295</c:v>
                </c:pt>
                <c:pt idx="12">
                  <c:v>42.327042722951973</c:v>
                </c:pt>
                <c:pt idx="13">
                  <c:v>42.829077057267412</c:v>
                </c:pt>
                <c:pt idx="14">
                  <c:v>43.339219274359642</c:v>
                </c:pt>
                <c:pt idx="15">
                  <c:v>43.855041970259649</c:v>
                </c:pt>
                <c:pt idx="16">
                  <c:v>44.373966114243984</c:v>
                </c:pt>
                <c:pt idx="17">
                  <c:v>44.892226470766104</c:v>
                </c:pt>
                <c:pt idx="18">
                  <c:v>45.402680580406198</c:v>
                </c:pt>
                <c:pt idx="19">
                  <c:v>45.89747528412061</c:v>
                </c:pt>
                <c:pt idx="20">
                  <c:v>46.36610370634839</c:v>
                </c:pt>
                <c:pt idx="21">
                  <c:v>46.79829218771458</c:v>
                </c:pt>
                <c:pt idx="22">
                  <c:v>47.18861756510865</c:v>
                </c:pt>
                <c:pt idx="23">
                  <c:v>47.533985451793434</c:v>
                </c:pt>
                <c:pt idx="24">
                  <c:v>47.830536485366778</c:v>
                </c:pt>
                <c:pt idx="25">
                  <c:v>48.079380898020219</c:v>
                </c:pt>
                <c:pt idx="26">
                  <c:v>48.284580846475613</c:v>
                </c:pt>
                <c:pt idx="27">
                  <c:v>48.454127830556374</c:v>
                </c:pt>
                <c:pt idx="28">
                  <c:v>48.597420984262087</c:v>
                </c:pt>
                <c:pt idx="29">
                  <c:v>48.719230807331044</c:v>
                </c:pt>
                <c:pt idx="30">
                  <c:v>48.816999400914625</c:v>
                </c:pt>
                <c:pt idx="31">
                  <c:v>48.885934275571714</c:v>
                </c:pt>
                <c:pt idx="32">
                  <c:v>48.923416069946285</c:v>
                </c:pt>
                <c:pt idx="33">
                  <c:v>48.933707749774761</c:v>
                </c:pt>
                <c:pt idx="34">
                  <c:v>48.925505349921266</c:v>
                </c:pt>
                <c:pt idx="35">
                  <c:v>48.909936783781639</c:v>
                </c:pt>
                <c:pt idx="36">
                  <c:v>48.899875288181136</c:v>
                </c:pt>
                <c:pt idx="37">
                  <c:v>48.90912994995616</c:v>
                </c:pt>
                <c:pt idx="38">
                  <c:v>48.955339021333835</c:v>
                </c:pt>
                <c:pt idx="39">
                  <c:v>49.052638922318692</c:v>
                </c:pt>
                <c:pt idx="40">
                  <c:v>49.219713810622522</c:v>
                </c:pt>
                <c:pt idx="41">
                  <c:v>49.475135603793156</c:v>
                </c:pt>
                <c:pt idx="42">
                  <c:v>49.816928627306289</c:v>
                </c:pt>
                <c:pt idx="43">
                  <c:v>50.239432365330465</c:v>
                </c:pt>
                <c:pt idx="44">
                  <c:v>50.733416651270261</c:v>
                </c:pt>
                <c:pt idx="45">
                  <c:v>51.28348666283334</c:v>
                </c:pt>
                <c:pt idx="46">
                  <c:v>51.868202570724655</c:v>
                </c:pt>
                <c:pt idx="47">
                  <c:v>52.463957563091888</c:v>
                </c:pt>
                <c:pt idx="48">
                  <c:v>53.049500398607677</c:v>
                </c:pt>
                <c:pt idx="49">
                  <c:v>53.612089513264714</c:v>
                </c:pt>
                <c:pt idx="50">
                  <c:v>54.144306709005846</c:v>
                </c:pt>
                <c:pt idx="51">
                  <c:v>54.649998129125052</c:v>
                </c:pt>
                <c:pt idx="52">
                  <c:v>55.138944322420542</c:v>
                </c:pt>
                <c:pt idx="53">
                  <c:v>55.618986408212614</c:v>
                </c:pt>
                <c:pt idx="54">
                  <c:v>56.088269044114604</c:v>
                </c:pt>
                <c:pt idx="55">
                  <c:v>56.542009140951237</c:v>
                </c:pt>
                <c:pt idx="56">
                  <c:v>56.974761150908407</c:v>
                </c:pt>
                <c:pt idx="57">
                  <c:v>57.382362702624988</c:v>
                </c:pt>
                <c:pt idx="58">
                  <c:v>57.762346786776327</c:v>
                </c:pt>
                <c:pt idx="59">
                  <c:v>58.115722723132372</c:v>
                </c:pt>
                <c:pt idx="60">
                  <c:v>58.445952734848078</c:v>
                </c:pt>
              </c:numCache>
            </c:numRef>
          </c:val>
          <c:smooth val="0"/>
          <c:extLst>
            <c:ext xmlns:c16="http://schemas.microsoft.com/office/drawing/2014/chart" uri="{C3380CC4-5D6E-409C-BE32-E72D297353CC}">
              <c16:uniqueId val="{00000001-281E-48AA-BE28-41CEC1B109CA}"/>
            </c:ext>
          </c:extLst>
        </c:ser>
        <c:ser>
          <c:idx val="2"/>
          <c:order val="2"/>
          <c:tx>
            <c:strRef>
              <c:f>'SSA only'!$D$7</c:f>
              <c:strCache>
                <c:ptCount val="1"/>
                <c:pt idx="0">
                  <c:v>Middle East &amp; North Africa </c:v>
                </c:pt>
              </c:strCache>
            </c:strRef>
          </c:tx>
          <c:spPr>
            <a:ln w="88900" cap="rnd">
              <a:solidFill>
                <a:schemeClr val="accent3"/>
              </a:solidFill>
              <a:round/>
            </a:ln>
            <a:effectLst/>
          </c:spPr>
          <c:marker>
            <c:symbol val="none"/>
          </c:marker>
          <c:cat>
            <c:strRef>
              <c:f>'SSA only'!$A$8:$A$68</c:f>
              <c:strCach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strCache>
            </c:strRef>
          </c:cat>
          <c:val>
            <c:numRef>
              <c:f>'SSA only'!$D$8:$D$68</c:f>
              <c:numCache>
                <c:formatCode>General</c:formatCode>
                <c:ptCount val="61"/>
                <c:pt idx="0">
                  <c:v>46.363107346666958</c:v>
                </c:pt>
                <c:pt idx="1">
                  <c:v>46.9639987172772</c:v>
                </c:pt>
                <c:pt idx="2">
                  <c:v>47.558212494754429</c:v>
                </c:pt>
                <c:pt idx="3">
                  <c:v>48.149115808956189</c:v>
                </c:pt>
                <c:pt idx="4">
                  <c:v>48.739916989776063</c:v>
                </c:pt>
                <c:pt idx="5">
                  <c:v>49.327527803466808</c:v>
                </c:pt>
                <c:pt idx="6">
                  <c:v>49.906577172467806</c:v>
                </c:pt>
                <c:pt idx="7">
                  <c:v>50.473970972505597</c:v>
                </c:pt>
                <c:pt idx="8">
                  <c:v>51.031169606409257</c:v>
                </c:pt>
                <c:pt idx="9">
                  <c:v>51.584032010249693</c:v>
                </c:pt>
                <c:pt idx="10">
                  <c:v>52.149210939312702</c:v>
                </c:pt>
                <c:pt idx="11">
                  <c:v>52.74820936896618</c:v>
                </c:pt>
                <c:pt idx="12">
                  <c:v>53.389913314120449</c:v>
                </c:pt>
                <c:pt idx="13">
                  <c:v>54.071429098388123</c:v>
                </c:pt>
                <c:pt idx="14">
                  <c:v>54.779187024891442</c:v>
                </c:pt>
                <c:pt idx="15">
                  <c:v>55.475275551341596</c:v>
                </c:pt>
                <c:pt idx="16">
                  <c:v>56.112074520259483</c:v>
                </c:pt>
                <c:pt idx="17">
                  <c:v>56.659407245142425</c:v>
                </c:pt>
                <c:pt idx="18">
                  <c:v>57.109857843665957</c:v>
                </c:pt>
                <c:pt idx="19">
                  <c:v>57.477362773380491</c:v>
                </c:pt>
                <c:pt idx="20">
                  <c:v>57.809391671927145</c:v>
                </c:pt>
                <c:pt idx="21">
                  <c:v>58.171508790859896</c:v>
                </c:pt>
                <c:pt idx="22">
                  <c:v>58.62408124727888</c:v>
                </c:pt>
                <c:pt idx="23">
                  <c:v>59.205743555250223</c:v>
                </c:pt>
                <c:pt idx="24">
                  <c:v>59.9237623878319</c:v>
                </c:pt>
                <c:pt idx="25">
                  <c:v>60.763098721551962</c:v>
                </c:pt>
                <c:pt idx="26">
                  <c:v>61.685016939295252</c:v>
                </c:pt>
                <c:pt idx="27">
                  <c:v>62.625287338261131</c:v>
                </c:pt>
                <c:pt idx="28">
                  <c:v>63.528726092231892</c:v>
                </c:pt>
                <c:pt idx="29">
                  <c:v>64.364655803478612</c:v>
                </c:pt>
                <c:pt idx="30">
                  <c:v>65.13628775186443</c:v>
                </c:pt>
                <c:pt idx="31">
                  <c:v>65.782111129426866</c:v>
                </c:pt>
                <c:pt idx="32">
                  <c:v>66.348935657820505</c:v>
                </c:pt>
                <c:pt idx="33">
                  <c:v>66.854728596297221</c:v>
                </c:pt>
                <c:pt idx="34">
                  <c:v>67.307254769447496</c:v>
                </c:pt>
                <c:pt idx="35">
                  <c:v>67.714272457605276</c:v>
                </c:pt>
                <c:pt idx="36">
                  <c:v>68.083940173008543</c:v>
                </c:pt>
                <c:pt idx="37">
                  <c:v>68.425137579262554</c:v>
                </c:pt>
                <c:pt idx="38">
                  <c:v>68.745789459667861</c:v>
                </c:pt>
                <c:pt idx="39">
                  <c:v>69.053208479927406</c:v>
                </c:pt>
                <c:pt idx="40">
                  <c:v>69.354694091173428</c:v>
                </c:pt>
                <c:pt idx="41">
                  <c:v>69.653958175596784</c:v>
                </c:pt>
                <c:pt idx="42">
                  <c:v>69.949882839403188</c:v>
                </c:pt>
                <c:pt idx="43">
                  <c:v>70.241359541035663</c:v>
                </c:pt>
                <c:pt idx="44">
                  <c:v>70.529658292645493</c:v>
                </c:pt>
                <c:pt idx="45">
                  <c:v>70.813018201596833</c:v>
                </c:pt>
                <c:pt idx="46">
                  <c:v>71.087306990221805</c:v>
                </c:pt>
                <c:pt idx="47">
                  <c:v>71.34764390644402</c:v>
                </c:pt>
                <c:pt idx="48">
                  <c:v>71.588615667929901</c:v>
                </c:pt>
                <c:pt idx="49">
                  <c:v>71.809859458035362</c:v>
                </c:pt>
                <c:pt idx="50">
                  <c:v>72.014700992883419</c:v>
                </c:pt>
                <c:pt idx="51">
                  <c:v>72.2108647960914</c:v>
                </c:pt>
                <c:pt idx="52">
                  <c:v>72.405018704401172</c:v>
                </c:pt>
                <c:pt idx="53">
                  <c:v>72.602318358615577</c:v>
                </c:pt>
                <c:pt idx="54">
                  <c:v>72.801166929849401</c:v>
                </c:pt>
                <c:pt idx="55">
                  <c:v>73.00029604344914</c:v>
                </c:pt>
                <c:pt idx="56">
                  <c:v>73.198175284295772</c:v>
                </c:pt>
                <c:pt idx="57">
                  <c:v>73.394215226580883</c:v>
                </c:pt>
                <c:pt idx="58">
                  <c:v>73.587338703791417</c:v>
                </c:pt>
                <c:pt idx="59">
                  <c:v>73.777589315004747</c:v>
                </c:pt>
                <c:pt idx="60">
                  <c:v>73.965423022896545</c:v>
                </c:pt>
              </c:numCache>
            </c:numRef>
          </c:val>
          <c:smooth val="0"/>
          <c:extLst>
            <c:ext xmlns:c16="http://schemas.microsoft.com/office/drawing/2014/chart" uri="{C3380CC4-5D6E-409C-BE32-E72D297353CC}">
              <c16:uniqueId val="{00000002-281E-48AA-BE28-41CEC1B109CA}"/>
            </c:ext>
          </c:extLst>
        </c:ser>
        <c:ser>
          <c:idx val="3"/>
          <c:order val="3"/>
          <c:tx>
            <c:strRef>
              <c:f>'SSA only'!$E$7</c:f>
              <c:strCache>
                <c:ptCount val="1"/>
                <c:pt idx="0">
                  <c:v>Sub-Saharan Africa </c:v>
                </c:pt>
              </c:strCache>
            </c:strRef>
          </c:tx>
          <c:spPr>
            <a:ln w="92075" cap="rnd">
              <a:solidFill>
                <a:schemeClr val="accent4"/>
              </a:solidFill>
              <a:round/>
            </a:ln>
            <a:effectLst/>
          </c:spPr>
          <c:marker>
            <c:symbol val="none"/>
          </c:marker>
          <c:cat>
            <c:strRef>
              <c:f>'SSA only'!$A$8:$A$68</c:f>
              <c:strCach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strCache>
            </c:strRef>
          </c:cat>
          <c:val>
            <c:numRef>
              <c:f>'SSA only'!$E$8:$E$68</c:f>
              <c:numCache>
                <c:formatCode>General</c:formatCode>
                <c:ptCount val="61"/>
                <c:pt idx="0">
                  <c:v>40.377896796988153</c:v>
                </c:pt>
                <c:pt idx="1">
                  <c:v>40.82470979146963</c:v>
                </c:pt>
                <c:pt idx="2">
                  <c:v>41.260417417481243</c:v>
                </c:pt>
                <c:pt idx="3">
                  <c:v>41.683356552907192</c:v>
                </c:pt>
                <c:pt idx="4">
                  <c:v>42.094569709001391</c:v>
                </c:pt>
                <c:pt idx="5">
                  <c:v>42.495958299106277</c:v>
                </c:pt>
                <c:pt idx="6">
                  <c:v>42.89268562714016</c:v>
                </c:pt>
                <c:pt idx="7">
                  <c:v>43.288886606846098</c:v>
                </c:pt>
                <c:pt idx="8">
                  <c:v>43.68946231078484</c:v>
                </c:pt>
                <c:pt idx="9">
                  <c:v>44.095320775313482</c:v>
                </c:pt>
                <c:pt idx="10">
                  <c:v>44.507986085276684</c:v>
                </c:pt>
                <c:pt idx="11">
                  <c:v>44.927879657089711</c:v>
                </c:pt>
                <c:pt idx="12">
                  <c:v>45.351429073365217</c:v>
                </c:pt>
                <c:pt idx="13">
                  <c:v>45.773611956682153</c:v>
                </c:pt>
                <c:pt idx="14">
                  <c:v>46.191011112394008</c:v>
                </c:pt>
                <c:pt idx="15">
                  <c:v>46.599776438276329</c:v>
                </c:pt>
                <c:pt idx="16">
                  <c:v>46.996777094560194</c:v>
                </c:pt>
                <c:pt idx="17">
                  <c:v>47.380724445265173</c:v>
                </c:pt>
                <c:pt idx="18">
                  <c:v>47.749979733889383</c:v>
                </c:pt>
                <c:pt idx="19">
                  <c:v>48.103722650499996</c:v>
                </c:pt>
                <c:pt idx="20">
                  <c:v>48.441521197629505</c:v>
                </c:pt>
                <c:pt idx="21">
                  <c:v>48.764242528163969</c:v>
                </c:pt>
                <c:pt idx="22">
                  <c:v>49.071412140671043</c:v>
                </c:pt>
                <c:pt idx="23">
                  <c:v>49.359566754146954</c:v>
                </c:pt>
                <c:pt idx="24">
                  <c:v>49.622874202596627</c:v>
                </c:pt>
                <c:pt idx="25">
                  <c:v>49.849966989516346</c:v>
                </c:pt>
                <c:pt idx="26">
                  <c:v>50.027787087982027</c:v>
                </c:pt>
                <c:pt idx="27">
                  <c:v>50.148857169579344</c:v>
                </c:pt>
                <c:pt idx="28">
                  <c:v>50.213422590205923</c:v>
                </c:pt>
                <c:pt idx="29">
                  <c:v>50.230037581291761</c:v>
                </c:pt>
                <c:pt idx="30">
                  <c:v>50.212132546780836</c:v>
                </c:pt>
                <c:pt idx="31">
                  <c:v>50.177185635538358</c:v>
                </c:pt>
                <c:pt idx="32">
                  <c:v>50.138391682304814</c:v>
                </c:pt>
                <c:pt idx="33">
                  <c:v>50.103166669080728</c:v>
                </c:pt>
                <c:pt idx="34">
                  <c:v>50.071059674491707</c:v>
                </c:pt>
                <c:pt idx="35">
                  <c:v>50.044729772736218</c:v>
                </c:pt>
                <c:pt idx="36">
                  <c:v>50.033356474727377</c:v>
                </c:pt>
                <c:pt idx="37">
                  <c:v>50.051520116345678</c:v>
                </c:pt>
                <c:pt idx="38">
                  <c:v>50.115716222112944</c:v>
                </c:pt>
                <c:pt idx="39">
                  <c:v>50.241988883615839</c:v>
                </c:pt>
                <c:pt idx="40">
                  <c:v>50.447490892156793</c:v>
                </c:pt>
                <c:pt idx="41">
                  <c:v>50.747347711378886</c:v>
                </c:pt>
                <c:pt idx="42">
                  <c:v>51.145783015212714</c:v>
                </c:pt>
                <c:pt idx="43">
                  <c:v>51.639893728679731</c:v>
                </c:pt>
                <c:pt idx="44">
                  <c:v>52.222490960345944</c:v>
                </c:pt>
                <c:pt idx="45">
                  <c:v>52.884326867589991</c:v>
                </c:pt>
                <c:pt idx="46">
                  <c:v>53.612190366538144</c:v>
                </c:pt>
                <c:pt idx="47">
                  <c:v>54.383440594110141</c:v>
                </c:pt>
                <c:pt idx="48">
                  <c:v>55.17255555006669</c:v>
                </c:pt>
                <c:pt idx="49">
                  <c:v>55.959350465958913</c:v>
                </c:pt>
                <c:pt idx="50">
                  <c:v>56.723768284105525</c:v>
                </c:pt>
                <c:pt idx="51">
                  <c:v>57.454506959152603</c:v>
                </c:pt>
                <c:pt idx="52">
                  <c:v>58.148025921939301</c:v>
                </c:pt>
                <c:pt idx="53">
                  <c:v>58.800020418210146</c:v>
                </c:pt>
                <c:pt idx="54">
                  <c:v>59.403493347859154</c:v>
                </c:pt>
                <c:pt idx="55">
                  <c:v>59.951484490291939</c:v>
                </c:pt>
                <c:pt idx="56">
                  <c:v>60.441109451202045</c:v>
                </c:pt>
                <c:pt idx="57">
                  <c:v>60.878791414417194</c:v>
                </c:pt>
                <c:pt idx="58">
                  <c:v>61.271994314672632</c:v>
                </c:pt>
                <c:pt idx="59">
                  <c:v>61.626356196819593</c:v>
                </c:pt>
                <c:pt idx="60">
                  <c:v>61.949783620085462</c:v>
                </c:pt>
              </c:numCache>
            </c:numRef>
          </c:val>
          <c:smooth val="0"/>
          <c:extLst>
            <c:ext xmlns:c16="http://schemas.microsoft.com/office/drawing/2014/chart" uri="{C3380CC4-5D6E-409C-BE32-E72D297353CC}">
              <c16:uniqueId val="{00000003-281E-48AA-BE28-41CEC1B109CA}"/>
            </c:ext>
          </c:extLst>
        </c:ser>
        <c:dLbls>
          <c:showLegendKey val="0"/>
          <c:showVal val="0"/>
          <c:showCatName val="0"/>
          <c:showSerName val="0"/>
          <c:showPercent val="0"/>
          <c:showBubbleSize val="0"/>
        </c:dLbls>
        <c:smooth val="0"/>
        <c:axId val="756953744"/>
        <c:axId val="1"/>
      </c:lineChart>
      <c:catAx>
        <c:axId val="756953744"/>
        <c:scaling>
          <c:orientation val="minMax"/>
        </c:scaling>
        <c:delete val="0"/>
        <c:axPos val="b"/>
        <c:title>
          <c:tx>
            <c:rich>
              <a:bodyPr/>
              <a:lstStyle/>
              <a:p>
                <a:pPr>
                  <a:defRPr sz="3000" baseline="0"/>
                </a:pPr>
                <a:r>
                  <a:rPr lang="en-US" sz="3000" baseline="0" dirty="0"/>
                  <a:t>Year</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0"/>
        <c:axPos val="l"/>
        <c:title>
          <c:tx>
            <c:rich>
              <a:bodyPr/>
              <a:lstStyle/>
              <a:p>
                <a:pPr>
                  <a:defRPr sz="3000" baseline="0"/>
                </a:pPr>
                <a:r>
                  <a:rPr lang="en-US" sz="3000" baseline="0"/>
                  <a:t>Life Expectancy (Years) </a:t>
                </a:r>
              </a:p>
            </c:rich>
          </c:tx>
          <c:overlay val="0"/>
        </c:title>
        <c:numFmt formatCode="General" sourceLinked="1"/>
        <c:majorTickMark val="out"/>
        <c:minorTickMark val="none"/>
        <c:tickLblPos val="nextTo"/>
        <c:spPr>
          <a:noFill/>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crossAx val="756953744"/>
        <c:crosses val="autoZero"/>
        <c:crossBetween val="between"/>
      </c:valAx>
      <c:spPr>
        <a:noFill/>
        <a:ln w="25400">
          <a:noFill/>
        </a:ln>
      </c:spPr>
    </c:plotArea>
    <c:legend>
      <c:legendPos val="t"/>
      <c:layout>
        <c:manualLayout>
          <c:xMode val="edge"/>
          <c:yMode val="edge"/>
          <c:x val="6.401159165484438E-2"/>
          <c:y val="5.8374044485315246E-2"/>
          <c:w val="0.89999992838548648"/>
          <c:h val="5.0279788851896878E-2"/>
        </c:manualLayout>
      </c:layout>
      <c:overlay val="0"/>
      <c:spPr>
        <a:noFill/>
        <a:ln w="25400">
          <a:noFill/>
        </a:ln>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1EC02C-9D39-4731-88E2-699424C9F8DC}"/>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5732083-010B-431A-93C0-FDFE389A2EE4}"/>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0D1B4D4-E136-4807-8531-A79E25FF6B84}" type="datetimeFigureOut">
              <a:rPr lang="en-GB" smtClean="0"/>
              <a:t>28/11/2022</a:t>
            </a:fld>
            <a:endParaRPr lang="en-GB"/>
          </a:p>
        </p:txBody>
      </p:sp>
      <p:sp>
        <p:nvSpPr>
          <p:cNvPr id="4" name="Footer Placeholder 3">
            <a:extLst>
              <a:ext uri="{FF2B5EF4-FFF2-40B4-BE49-F238E27FC236}">
                <a16:creationId xmlns:a16="http://schemas.microsoft.com/office/drawing/2014/main" id="{50370E18-7BCF-421D-8F13-9B290E7758F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FD7A023-EEF5-42AF-A871-C8B2C6751241}"/>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06EA184-488E-45FC-AA44-4578057E3A9F}" type="slidenum">
              <a:rPr lang="en-GB" smtClean="0"/>
              <a:t>‹#›</a:t>
            </a:fld>
            <a:endParaRPr lang="en-GB"/>
          </a:p>
        </p:txBody>
      </p:sp>
    </p:spTree>
    <p:extLst>
      <p:ext uri="{BB962C8B-B14F-4D97-AF65-F5344CB8AC3E}">
        <p14:creationId xmlns:p14="http://schemas.microsoft.com/office/powerpoint/2010/main" val="197270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38C0C5C-78E0-42D1-93E9-AE1A4D02DEE8}" type="datetimeFigureOut">
              <a:rPr lang="en-US" smtClean="0"/>
              <a:pPr/>
              <a:t>11/28/2022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67115FF-8B5B-42E9-BDD8-19619F6E2420}" type="slidenum">
              <a:rPr lang="en-US" smtClean="0"/>
              <a:pPr/>
              <a:t>‹#›</a:t>
            </a:fld>
            <a:endParaRPr lang="en-US"/>
          </a:p>
        </p:txBody>
      </p:sp>
    </p:spTree>
    <p:extLst>
      <p:ext uri="{BB962C8B-B14F-4D97-AF65-F5344CB8AC3E}">
        <p14:creationId xmlns:p14="http://schemas.microsoft.com/office/powerpoint/2010/main" val="2218323159"/>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3E1D5D-09F6-4C5B-8FE1-AEC7C9B820C4}"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39664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7115FF-8B5B-42E9-BDD8-19619F6E2420}" type="slidenum">
              <a:rPr lang="en-US" smtClean="0"/>
              <a:pPr/>
              <a:t>17</a:t>
            </a:fld>
            <a:endParaRPr lang="en-US"/>
          </a:p>
        </p:txBody>
      </p:sp>
    </p:spTree>
    <p:extLst>
      <p:ext uri="{BB962C8B-B14F-4D97-AF65-F5344CB8AC3E}">
        <p14:creationId xmlns:p14="http://schemas.microsoft.com/office/powerpoint/2010/main" val="94210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7115FF-8B5B-42E9-BDD8-19619F6E2420}" type="slidenum">
              <a:rPr lang="en-US" smtClean="0"/>
              <a:pPr/>
              <a:t>18</a:t>
            </a:fld>
            <a:endParaRPr lang="en-US"/>
          </a:p>
        </p:txBody>
      </p:sp>
    </p:spTree>
    <p:extLst>
      <p:ext uri="{BB962C8B-B14F-4D97-AF65-F5344CB8AC3E}">
        <p14:creationId xmlns:p14="http://schemas.microsoft.com/office/powerpoint/2010/main" val="1601134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7115FF-8B5B-42E9-BDD8-19619F6E2420}" type="slidenum">
              <a:rPr lang="en-US" smtClean="0"/>
              <a:pPr/>
              <a:t>19</a:t>
            </a:fld>
            <a:endParaRPr lang="en-US"/>
          </a:p>
        </p:txBody>
      </p:sp>
    </p:spTree>
    <p:extLst>
      <p:ext uri="{BB962C8B-B14F-4D97-AF65-F5344CB8AC3E}">
        <p14:creationId xmlns:p14="http://schemas.microsoft.com/office/powerpoint/2010/main" val="397681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47140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373676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478293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82334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117665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94667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77385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Check spacing of bars</a:t>
            </a:r>
          </a:p>
        </p:txBody>
      </p:sp>
      <p:sp>
        <p:nvSpPr>
          <p:cNvPr id="4" name="Slide Number Placeholder 3"/>
          <p:cNvSpPr>
            <a:spLocks noGrp="1"/>
          </p:cNvSpPr>
          <p:nvPr>
            <p:ph type="sldNum" sz="quarter" idx="5"/>
          </p:nvPr>
        </p:nvSpPr>
        <p:spPr/>
        <p:txBody>
          <a:bodyPr/>
          <a:lstStyle/>
          <a:p>
            <a:fld id="{E67115FF-8B5B-42E9-BDD8-19619F6E2420}" type="slidenum">
              <a:rPr lang="en-US" smtClean="0"/>
              <a:pPr/>
              <a:t>7</a:t>
            </a:fld>
            <a:endParaRPr lang="en-US"/>
          </a:p>
        </p:txBody>
      </p:sp>
    </p:spTree>
    <p:extLst>
      <p:ext uri="{BB962C8B-B14F-4D97-AF65-F5344CB8AC3E}">
        <p14:creationId xmlns:p14="http://schemas.microsoft.com/office/powerpoint/2010/main" val="101730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75488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170484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61595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A82BB6-D3F0-4924-AEC5-8C3282952AB0}"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284794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1"/>
            <a:ext cx="15544800" cy="2940050"/>
          </a:xfrm>
        </p:spPr>
        <p:txBody>
          <a:bodyPr/>
          <a:lstStyle/>
          <a:p>
            <a:r>
              <a:rPr lang="en-US"/>
              <a:t>Click to edit Master title style</a:t>
            </a:r>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5FE0B87-ECC5-44E0-AF17-7A61AC2AF9AF}" type="datetimeFigureOut">
              <a:rPr lang="en-US"/>
              <a:pPr>
                <a:defRPr/>
              </a:pPr>
              <a:t>11/28/2022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9B7CFF-ADD2-4456-AD60-B94882F025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275505-2A11-43D1-9327-F018EBD2D2C3}" type="datetimeFigureOut">
              <a:rPr lang="en-US"/>
              <a:pPr>
                <a:defRPr/>
              </a:pPr>
              <a:t>11/28/2022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36CB81-C678-4B9E-A38B-BE1FAC5AD5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77"/>
            <a:ext cx="41148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549277"/>
            <a:ext cx="120396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8396D6-AA45-4F78-91E0-0B91202C2F02}" type="datetimeFigureOut">
              <a:rPr lang="en-US"/>
              <a:pPr>
                <a:defRPr/>
              </a:pPr>
              <a:t>11/28/2022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D9636-D157-458D-B195-58DD14C592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DD83B3-B518-4E63-88B0-9C66B4A52FA9}" type="datetimeFigureOut">
              <a:rPr lang="en-US"/>
              <a:pPr>
                <a:defRPr/>
              </a:pPr>
              <a:t>11/28/2022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1A7EA-B4FE-4C32-BE02-4A8F458829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8813801"/>
            <a:ext cx="15544800"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5813427"/>
            <a:ext cx="15544800"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9BB4985-DADA-41F0-ABA6-82E13AA905BC}" type="datetimeFigureOut">
              <a:rPr lang="en-US"/>
              <a:pPr>
                <a:defRPr/>
              </a:pPr>
              <a:t>11/28/2022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53CE57-4DDA-4FE0-88AA-E873593C6C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200401"/>
            <a:ext cx="80772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AAACA0C-4CD1-42C5-9B71-AB505C008E19}" type="datetimeFigureOut">
              <a:rPr lang="en-US"/>
              <a:pPr>
                <a:defRPr/>
              </a:pPr>
              <a:t>11/28/2022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52F345-D49E-48C6-951D-5E0D9E9A7D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3070226"/>
            <a:ext cx="8080376"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4349750"/>
            <a:ext cx="8080376"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3070226"/>
            <a:ext cx="8083550"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1" y="4349750"/>
            <a:ext cx="8083550"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850A309-8984-4CEE-99CC-6A01C81657A2}" type="datetimeFigureOut">
              <a:rPr lang="en-US"/>
              <a:pPr>
                <a:defRPr/>
              </a:pPr>
              <a:t>11/28/2022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04BBE1-37D7-47A5-9BEC-2C8190ED40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A7FEE2-E245-4BC9-9CB5-A0AD3B5AACC7}" type="datetimeFigureOut">
              <a:rPr lang="en-US"/>
              <a:pPr>
                <a:defRPr/>
              </a:pPr>
              <a:t>11/28/2022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58ADA5-FD93-44F2-8238-F56AB728DA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FAD9F5-D727-478E-A700-771F8FE93F86}" type="datetimeFigureOut">
              <a:rPr lang="en-US"/>
              <a:pPr>
                <a:defRPr/>
              </a:pPr>
              <a:t>11/28/2022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0DE358-3A10-4FE6-93F5-5BE28B9742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546100"/>
            <a:ext cx="6016626"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546101"/>
            <a:ext cx="10223500"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870201"/>
            <a:ext cx="6016626"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CE9DBF-31B0-4902-8C10-65448FEFDCAA}" type="datetimeFigureOut">
              <a:rPr lang="en-US"/>
              <a:pPr>
                <a:defRPr/>
              </a:pPr>
              <a:t>11/28/2022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7D24A4-20E0-4F44-9E9A-B4CC615187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9601200"/>
            <a:ext cx="10972800"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1225550"/>
            <a:ext cx="10972800" cy="8229600"/>
          </a:xfrm>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endParaRPr lang="en-US" noProof="0"/>
          </a:p>
        </p:txBody>
      </p:sp>
      <p:sp>
        <p:nvSpPr>
          <p:cNvPr id="4" name="Text Placeholder 3"/>
          <p:cNvSpPr>
            <a:spLocks noGrp="1"/>
          </p:cNvSpPr>
          <p:nvPr>
            <p:ph type="body" sz="half" idx="2"/>
          </p:nvPr>
        </p:nvSpPr>
        <p:spPr>
          <a:xfrm>
            <a:off x="3584576" y="10734676"/>
            <a:ext cx="109728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A78E93-660B-4FFF-A76C-E97094AB2A74}" type="datetimeFigureOut">
              <a:rPr lang="en-US"/>
              <a:pPr>
                <a:defRPr/>
              </a:pPr>
              <a:t>11/28/2022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432ACD-D955-4124-8BE0-70149E1D28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49276"/>
            <a:ext cx="16459200" cy="228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14400" y="3200401"/>
            <a:ext cx="16459200" cy="9051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12712701"/>
            <a:ext cx="4267200" cy="730250"/>
          </a:xfrm>
          <a:prstGeom prst="rect">
            <a:avLst/>
          </a:prstGeom>
        </p:spPr>
        <p:txBody>
          <a:bodyPr vert="horz" lIns="91440" tIns="45720" rIns="91440" bIns="45720" rtlCol="0" anchor="ctr"/>
          <a:lstStyle>
            <a:lvl1pPr algn="l" fontAlgn="auto">
              <a:spcBef>
                <a:spcPts val="0"/>
              </a:spcBef>
              <a:spcAft>
                <a:spcPts val="0"/>
              </a:spcAft>
              <a:defRPr sz="2400" smtClean="0">
                <a:solidFill>
                  <a:schemeClr val="tx1">
                    <a:tint val="75000"/>
                  </a:schemeClr>
                </a:solidFill>
                <a:latin typeface="+mn-lt"/>
                <a:cs typeface="+mn-cs"/>
              </a:defRPr>
            </a:lvl1pPr>
          </a:lstStyle>
          <a:p>
            <a:pPr>
              <a:defRPr/>
            </a:pPr>
            <a:fld id="{B94009CB-2D61-439A-A6BC-BB7CAC2ED228}" type="datetimeFigureOut">
              <a:rPr lang="en-US"/>
              <a:pPr>
                <a:defRPr/>
              </a:pPr>
              <a:t>11/28/2022</a:t>
            </a:fld>
            <a:endParaRPr lang="en-US"/>
          </a:p>
        </p:txBody>
      </p:sp>
      <p:sp>
        <p:nvSpPr>
          <p:cNvPr id="5" name="Footer Placeholder 4"/>
          <p:cNvSpPr>
            <a:spLocks noGrp="1"/>
          </p:cNvSpPr>
          <p:nvPr>
            <p:ph type="ftr" sz="quarter" idx="3"/>
          </p:nvPr>
        </p:nvSpPr>
        <p:spPr>
          <a:xfrm>
            <a:off x="6248400" y="12712701"/>
            <a:ext cx="5791200" cy="730250"/>
          </a:xfrm>
          <a:prstGeom prst="rect">
            <a:avLst/>
          </a:prstGeom>
        </p:spPr>
        <p:txBody>
          <a:bodyPr vert="horz" lIns="91440" tIns="45720" rIns="91440" bIns="45720" rtlCol="0" anchor="ctr"/>
          <a:lstStyle>
            <a:lvl1pPr algn="ctr" fontAlgn="auto">
              <a:spcBef>
                <a:spcPts val="0"/>
              </a:spcBef>
              <a:spcAft>
                <a:spcPts val="0"/>
              </a:spcAft>
              <a:defRPr sz="24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3106400" y="12712701"/>
            <a:ext cx="4267200" cy="730250"/>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tint val="75000"/>
                  </a:schemeClr>
                </a:solidFill>
                <a:latin typeface="+mn-lt"/>
                <a:cs typeface="+mn-cs"/>
              </a:defRPr>
            </a:lvl1pPr>
          </a:lstStyle>
          <a:p>
            <a:pPr>
              <a:defRPr/>
            </a:pPr>
            <a:fld id="{6FC68957-0AA8-4D25-8F4D-B5EA22F32B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8800" kern="1200">
          <a:solidFill>
            <a:schemeClr val="tx1"/>
          </a:solidFill>
          <a:latin typeface="+mj-lt"/>
          <a:ea typeface="+mj-ea"/>
          <a:cs typeface="+mj-cs"/>
        </a:defRPr>
      </a:lvl1pPr>
      <a:lvl2pPr algn="ctr" rtl="0" fontAlgn="base">
        <a:spcBef>
          <a:spcPct val="0"/>
        </a:spcBef>
        <a:spcAft>
          <a:spcPct val="0"/>
        </a:spcAft>
        <a:defRPr sz="8800">
          <a:solidFill>
            <a:schemeClr val="tx1"/>
          </a:solidFill>
          <a:latin typeface="Calibri" pitchFamily="34" charset="0"/>
        </a:defRPr>
      </a:lvl2pPr>
      <a:lvl3pPr algn="ctr" rtl="0" fontAlgn="base">
        <a:spcBef>
          <a:spcPct val="0"/>
        </a:spcBef>
        <a:spcAft>
          <a:spcPct val="0"/>
        </a:spcAft>
        <a:defRPr sz="8800">
          <a:solidFill>
            <a:schemeClr val="tx1"/>
          </a:solidFill>
          <a:latin typeface="Calibri" pitchFamily="34" charset="0"/>
        </a:defRPr>
      </a:lvl3pPr>
      <a:lvl4pPr algn="ctr" rtl="0" fontAlgn="base">
        <a:spcBef>
          <a:spcPct val="0"/>
        </a:spcBef>
        <a:spcAft>
          <a:spcPct val="0"/>
        </a:spcAft>
        <a:defRPr sz="8800">
          <a:solidFill>
            <a:schemeClr val="tx1"/>
          </a:solidFill>
          <a:latin typeface="Calibri" pitchFamily="34" charset="0"/>
        </a:defRPr>
      </a:lvl4pPr>
      <a:lvl5pPr algn="ctr" rtl="0" fontAlgn="base">
        <a:spcBef>
          <a:spcPct val="0"/>
        </a:spcBef>
        <a:spcAft>
          <a:spcPct val="0"/>
        </a:spcAft>
        <a:defRPr sz="8800">
          <a:solidFill>
            <a:schemeClr val="tx1"/>
          </a:solidFill>
          <a:latin typeface="Calibri" pitchFamily="34" charset="0"/>
        </a:defRPr>
      </a:lvl5pPr>
      <a:lvl6pPr marL="914400" algn="ctr" rtl="0" fontAlgn="base">
        <a:spcBef>
          <a:spcPct val="0"/>
        </a:spcBef>
        <a:spcAft>
          <a:spcPct val="0"/>
        </a:spcAft>
        <a:defRPr sz="8800">
          <a:solidFill>
            <a:schemeClr val="tx1"/>
          </a:solidFill>
          <a:latin typeface="Calibri" pitchFamily="34" charset="0"/>
        </a:defRPr>
      </a:lvl6pPr>
      <a:lvl7pPr marL="1828800" algn="ctr" rtl="0" fontAlgn="base">
        <a:spcBef>
          <a:spcPct val="0"/>
        </a:spcBef>
        <a:spcAft>
          <a:spcPct val="0"/>
        </a:spcAft>
        <a:defRPr sz="8800">
          <a:solidFill>
            <a:schemeClr val="tx1"/>
          </a:solidFill>
          <a:latin typeface="Calibri" pitchFamily="34" charset="0"/>
        </a:defRPr>
      </a:lvl7pPr>
      <a:lvl8pPr marL="2743200" algn="ctr" rtl="0" fontAlgn="base">
        <a:spcBef>
          <a:spcPct val="0"/>
        </a:spcBef>
        <a:spcAft>
          <a:spcPct val="0"/>
        </a:spcAft>
        <a:defRPr sz="8800">
          <a:solidFill>
            <a:schemeClr val="tx1"/>
          </a:solidFill>
          <a:latin typeface="Calibri" pitchFamily="34" charset="0"/>
        </a:defRPr>
      </a:lvl8pPr>
      <a:lvl9pPr marL="3657600" algn="ctr" rtl="0" fontAlgn="base">
        <a:spcBef>
          <a:spcPct val="0"/>
        </a:spcBef>
        <a:spcAft>
          <a:spcPct val="0"/>
        </a:spcAft>
        <a:defRPr sz="8800">
          <a:solidFill>
            <a:schemeClr val="tx1"/>
          </a:solidFill>
          <a:latin typeface="Calibri" pitchFamily="34" charset="0"/>
        </a:defRPr>
      </a:lvl9pPr>
    </p:titleStyle>
    <p:bodyStyle>
      <a:lvl1pPr marL="685800" indent="-685800" algn="l" rtl="0" fontAlgn="base">
        <a:spcBef>
          <a:spcPct val="20000"/>
        </a:spcBef>
        <a:spcAft>
          <a:spcPct val="0"/>
        </a:spcAft>
        <a:buFont typeface="Arial" charset="0"/>
        <a:buChar char="•"/>
        <a:defRPr sz="6400" kern="1200">
          <a:solidFill>
            <a:schemeClr val="tx1"/>
          </a:solidFill>
          <a:latin typeface="+mn-lt"/>
          <a:ea typeface="+mn-ea"/>
          <a:cs typeface="+mn-cs"/>
        </a:defRPr>
      </a:lvl1pPr>
      <a:lvl2pPr marL="1485900" indent="-571500" algn="l" rtl="0" fontAlgn="base">
        <a:spcBef>
          <a:spcPct val="20000"/>
        </a:spcBef>
        <a:spcAft>
          <a:spcPct val="0"/>
        </a:spcAft>
        <a:buFont typeface="Arial" charset="0"/>
        <a:buChar char="–"/>
        <a:defRPr sz="5600" kern="1200">
          <a:solidFill>
            <a:schemeClr val="tx1"/>
          </a:solidFill>
          <a:latin typeface="+mn-lt"/>
          <a:ea typeface="+mn-ea"/>
          <a:cs typeface="+mn-cs"/>
        </a:defRPr>
      </a:lvl2pPr>
      <a:lvl3pPr marL="2286000" indent="-457200" algn="l" rtl="0" fontAlgn="base">
        <a:spcBef>
          <a:spcPct val="20000"/>
        </a:spcBef>
        <a:spcAft>
          <a:spcPct val="0"/>
        </a:spcAft>
        <a:buFont typeface="Arial" charset="0"/>
        <a:buChar char="•"/>
        <a:defRPr sz="4800" kern="1200">
          <a:solidFill>
            <a:schemeClr val="tx1"/>
          </a:solidFill>
          <a:latin typeface="+mn-lt"/>
          <a:ea typeface="+mn-ea"/>
          <a:cs typeface="+mn-cs"/>
        </a:defRPr>
      </a:lvl3pPr>
      <a:lvl4pPr marL="3200400" indent="-457200" algn="l" rtl="0" fontAlgn="base">
        <a:spcBef>
          <a:spcPct val="20000"/>
        </a:spcBef>
        <a:spcAft>
          <a:spcPct val="0"/>
        </a:spcAft>
        <a:buFont typeface="Arial" charset="0"/>
        <a:buChar char="–"/>
        <a:defRPr sz="4000" kern="1200">
          <a:solidFill>
            <a:schemeClr val="tx1"/>
          </a:solidFill>
          <a:latin typeface="+mn-lt"/>
          <a:ea typeface="+mn-ea"/>
          <a:cs typeface="+mn-cs"/>
        </a:defRPr>
      </a:lvl4pPr>
      <a:lvl5pPr marL="4114800" indent="-457200" algn="l" rtl="0" fontAlgn="base">
        <a:spcBef>
          <a:spcPct val="20000"/>
        </a:spcBef>
        <a:spcAft>
          <a:spcPct val="0"/>
        </a:spcAft>
        <a:buFont typeface="Arial"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abawah@ug.edu.gh"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10597" y="189381"/>
            <a:ext cx="17610221" cy="6187171"/>
          </a:xfrm>
        </p:spPr>
        <p:txBody>
          <a:bodyPr/>
          <a:lstStyle/>
          <a:p>
            <a:br>
              <a:rPr lang="en-US" altLang="en-US" sz="4800" b="1" dirty="0">
                <a:solidFill>
                  <a:schemeClr val="bg1"/>
                </a:solidFill>
              </a:rPr>
            </a:br>
            <a:r>
              <a:rPr lang="en-US" sz="6000" b="1" i="0" dirty="0">
                <a:solidFill>
                  <a:schemeClr val="bg1"/>
                </a:solidFill>
                <a:effectLst/>
                <a:latin typeface="arial" panose="020B0604020202020204" pitchFamily="34" charset="0"/>
              </a:rPr>
              <a:t>Where is Sub-Saharan Africa in its Mortality Trajectory? Understanding the Past and Prospects for the Future</a:t>
            </a:r>
            <a:br>
              <a:rPr lang="en-US" sz="6400" b="1" dirty="0">
                <a:solidFill>
                  <a:schemeClr val="bg1"/>
                </a:solidFill>
              </a:rPr>
            </a:br>
            <a:br>
              <a:rPr lang="en-US" altLang="en-US" sz="6400" b="1" dirty="0">
                <a:solidFill>
                  <a:schemeClr val="bg1"/>
                </a:solidFill>
              </a:rPr>
            </a:br>
            <a:br>
              <a:rPr lang="en-US" altLang="en-US" sz="6400" b="1" dirty="0">
                <a:solidFill>
                  <a:schemeClr val="bg1"/>
                </a:solidFill>
              </a:rPr>
            </a:br>
            <a:endParaRPr lang="en-US" sz="6400" b="1" dirty="0">
              <a:solidFill>
                <a:schemeClr val="bg1"/>
              </a:solidFill>
              <a:latin typeface="Myriad Pro" pitchFamily="34" charset="0"/>
            </a:endParaRPr>
          </a:p>
        </p:txBody>
      </p:sp>
      <p:sp>
        <p:nvSpPr>
          <p:cNvPr id="6" name="Rectangle 5">
            <a:extLst>
              <a:ext uri="{FF2B5EF4-FFF2-40B4-BE49-F238E27FC236}">
                <a16:creationId xmlns:a16="http://schemas.microsoft.com/office/drawing/2014/main" id="{4EC74B71-4A5C-8252-CF28-E8167D19C7BA}"/>
              </a:ext>
            </a:extLst>
          </p:cNvPr>
          <p:cNvSpPr/>
          <p:nvPr/>
        </p:nvSpPr>
        <p:spPr>
          <a:xfrm>
            <a:off x="1439144" y="9954344"/>
            <a:ext cx="15265696" cy="295232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H"/>
          </a:p>
        </p:txBody>
      </p:sp>
      <p:pic>
        <p:nvPicPr>
          <p:cNvPr id="7" name="Picture 6">
            <a:extLst>
              <a:ext uri="{FF2B5EF4-FFF2-40B4-BE49-F238E27FC236}">
                <a16:creationId xmlns:a16="http://schemas.microsoft.com/office/drawing/2014/main" id="{C24AF8D3-EE56-C535-8A60-928DBE0C04A2}"/>
              </a:ext>
            </a:extLst>
          </p:cNvPr>
          <p:cNvPicPr>
            <a:picLocks noChangeAspect="1"/>
          </p:cNvPicPr>
          <p:nvPr/>
        </p:nvPicPr>
        <p:blipFill>
          <a:blip r:embed="rId4"/>
          <a:stretch>
            <a:fillRect/>
          </a:stretch>
        </p:blipFill>
        <p:spPr>
          <a:xfrm>
            <a:off x="1010653" y="9932557"/>
            <a:ext cx="16362947" cy="3069494"/>
          </a:xfrm>
          <a:prstGeom prst="rect">
            <a:avLst/>
          </a:prstGeom>
        </p:spPr>
      </p:pic>
      <p:sp>
        <p:nvSpPr>
          <p:cNvPr id="3" name="TextBox 1">
            <a:extLst>
              <a:ext uri="{FF2B5EF4-FFF2-40B4-BE49-F238E27FC236}">
                <a16:creationId xmlns:a16="http://schemas.microsoft.com/office/drawing/2014/main" id="{D849CAFC-035D-F6EE-B64F-4DEE309FF846}"/>
              </a:ext>
            </a:extLst>
          </p:cNvPr>
          <p:cNvSpPr txBox="1"/>
          <p:nvPr/>
        </p:nvSpPr>
        <p:spPr>
          <a:xfrm>
            <a:off x="1857874" y="4173409"/>
            <a:ext cx="14668503" cy="156966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914400" algn="l" rtl="0" fontAlgn="base">
              <a:spcBef>
                <a:spcPct val="0"/>
              </a:spcBef>
              <a:spcAft>
                <a:spcPct val="0"/>
              </a:spcAft>
              <a:defRPr kern="1200">
                <a:solidFill>
                  <a:schemeClr val="tx1"/>
                </a:solidFill>
                <a:latin typeface="Calibri" pitchFamily="34" charset="0"/>
                <a:ea typeface="+mn-ea"/>
                <a:cs typeface="Arial" charset="0"/>
              </a:defRPr>
            </a:lvl2pPr>
            <a:lvl3pPr marL="1828800" algn="l" rtl="0" fontAlgn="base">
              <a:spcBef>
                <a:spcPct val="0"/>
              </a:spcBef>
              <a:spcAft>
                <a:spcPct val="0"/>
              </a:spcAft>
              <a:defRPr kern="1200">
                <a:solidFill>
                  <a:schemeClr val="tx1"/>
                </a:solidFill>
                <a:latin typeface="Calibri" pitchFamily="34" charset="0"/>
                <a:ea typeface="+mn-ea"/>
                <a:cs typeface="Arial" charset="0"/>
              </a:defRPr>
            </a:lvl3pPr>
            <a:lvl4pPr marL="2743200" algn="l" rtl="0" fontAlgn="base">
              <a:spcBef>
                <a:spcPct val="0"/>
              </a:spcBef>
              <a:spcAft>
                <a:spcPct val="0"/>
              </a:spcAft>
              <a:defRPr kern="1200">
                <a:solidFill>
                  <a:schemeClr val="tx1"/>
                </a:solidFill>
                <a:latin typeface="Calibri" pitchFamily="34" charset="0"/>
                <a:ea typeface="+mn-ea"/>
                <a:cs typeface="Arial" charset="0"/>
              </a:defRPr>
            </a:lvl4pPr>
            <a:lvl5pPr marL="3657600" algn="l" rtl="0" fontAlgn="base">
              <a:spcBef>
                <a:spcPct val="0"/>
              </a:spcBef>
              <a:spcAft>
                <a:spcPct val="0"/>
              </a:spcAft>
              <a:defRPr kern="1200">
                <a:solidFill>
                  <a:schemeClr val="tx1"/>
                </a:solidFill>
                <a:latin typeface="Calibri" pitchFamily="34" charset="0"/>
                <a:ea typeface="+mn-ea"/>
                <a:cs typeface="Arial" charset="0"/>
              </a:defRPr>
            </a:lvl5pPr>
            <a:lvl6pPr marL="4572000" algn="l" defTabSz="1828800" rtl="0" eaLnBrk="1" latinLnBrk="0" hangingPunct="1">
              <a:defRPr kern="1200">
                <a:solidFill>
                  <a:schemeClr val="tx1"/>
                </a:solidFill>
                <a:latin typeface="Calibri" pitchFamily="34" charset="0"/>
                <a:ea typeface="+mn-ea"/>
                <a:cs typeface="Arial" charset="0"/>
              </a:defRPr>
            </a:lvl6pPr>
            <a:lvl7pPr marL="5486400" algn="l" defTabSz="1828800" rtl="0" eaLnBrk="1" latinLnBrk="0" hangingPunct="1">
              <a:defRPr kern="1200">
                <a:solidFill>
                  <a:schemeClr val="tx1"/>
                </a:solidFill>
                <a:latin typeface="Calibri" pitchFamily="34" charset="0"/>
                <a:ea typeface="+mn-ea"/>
                <a:cs typeface="Arial" charset="0"/>
              </a:defRPr>
            </a:lvl7pPr>
            <a:lvl8pPr marL="6400800" algn="l" defTabSz="1828800" rtl="0" eaLnBrk="1" latinLnBrk="0" hangingPunct="1">
              <a:defRPr kern="1200">
                <a:solidFill>
                  <a:schemeClr val="tx1"/>
                </a:solidFill>
                <a:latin typeface="Calibri" pitchFamily="34" charset="0"/>
                <a:ea typeface="+mn-ea"/>
                <a:cs typeface="Arial" charset="0"/>
              </a:defRPr>
            </a:lvl8pPr>
            <a:lvl9pPr marL="7315200" algn="l" defTabSz="1828800" rtl="0" eaLnBrk="1" latinLnBrk="0" hangingPunct="1">
              <a:defRPr kern="1200">
                <a:solidFill>
                  <a:schemeClr val="tx1"/>
                </a:solidFill>
                <a:latin typeface="Calibri" pitchFamily="34" charset="0"/>
                <a:ea typeface="+mn-ea"/>
                <a:cs typeface="Arial" charset="0"/>
              </a:defRPr>
            </a:lvl9pPr>
          </a:lstStyle>
          <a:p>
            <a:pPr algn="ctr"/>
            <a:r>
              <a:rPr lang="en-US" sz="3200" b="1" dirty="0">
                <a:solidFill>
                  <a:schemeClr val="bg2"/>
                </a:solidFill>
                <a:latin typeface="Arial" panose="020B0604020202020204" pitchFamily="34" charset="0"/>
                <a:cs typeface="Arial" panose="020B0604020202020204" pitchFamily="34" charset="0"/>
              </a:rPr>
              <a:t>Ayaga A. Bawah, PhD</a:t>
            </a:r>
          </a:p>
          <a:p>
            <a:pPr algn="ctr"/>
            <a:r>
              <a:rPr lang="en-US" sz="3200" b="1" dirty="0">
                <a:solidFill>
                  <a:schemeClr val="bg2"/>
                </a:solidFill>
                <a:latin typeface="Arial" panose="020B0604020202020204" pitchFamily="34" charset="0"/>
                <a:cs typeface="Arial" panose="020B0604020202020204" pitchFamily="34" charset="0"/>
              </a:rPr>
              <a:t>Regional Institute for Population Studies (RIPS)</a:t>
            </a:r>
          </a:p>
          <a:p>
            <a:pPr algn="ctr"/>
            <a:r>
              <a:rPr lang="en-US" sz="3200" b="1" dirty="0">
                <a:solidFill>
                  <a:schemeClr val="bg2"/>
                </a:solidFill>
                <a:latin typeface="Arial" panose="020B0604020202020204" pitchFamily="34" charset="0"/>
                <a:cs typeface="Arial" panose="020B0604020202020204" pitchFamily="34" charset="0"/>
              </a:rPr>
              <a:t>University of Ghana, Accra, Ghana</a:t>
            </a:r>
            <a:endParaRPr lang="en-GH" sz="3200" b="1" dirty="0">
              <a:solidFill>
                <a:schemeClr val="bg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70A077-DF6F-54E3-E33D-3D3AEC30737E}"/>
              </a:ext>
            </a:extLst>
          </p:cNvPr>
          <p:cNvSpPr txBox="1"/>
          <p:nvPr/>
        </p:nvSpPr>
        <p:spPr>
          <a:xfrm>
            <a:off x="3054507" y="6858000"/>
            <a:ext cx="12722400" cy="1569660"/>
          </a:xfrm>
          <a:prstGeom prst="rect">
            <a:avLst/>
          </a:prstGeom>
          <a:noFill/>
        </p:spPr>
        <p:txBody>
          <a:bodyPr wrap="square" rtlCol="0">
            <a:spAutoFit/>
          </a:bodyPr>
          <a:lstStyle/>
          <a:p>
            <a:pPr algn="ctr"/>
            <a:r>
              <a:rPr lang="en-US" sz="3200" dirty="0">
                <a:solidFill>
                  <a:schemeClr val="bg1">
                    <a:lumMod val="95000"/>
                  </a:schemeClr>
                </a:solidFill>
                <a:latin typeface="Arial" panose="020B0604020202020204" pitchFamily="34" charset="0"/>
                <a:cs typeface="Arial" panose="020B0604020202020204" pitchFamily="34" charset="0"/>
              </a:rPr>
              <a:t>Keynote Address</a:t>
            </a:r>
          </a:p>
          <a:p>
            <a:pPr algn="ctr"/>
            <a:r>
              <a:rPr lang="en-US" sz="3200" dirty="0">
                <a:solidFill>
                  <a:schemeClr val="bg1">
                    <a:lumMod val="95000"/>
                  </a:schemeClr>
                </a:solidFill>
                <a:latin typeface="Arial" panose="020B0604020202020204" pitchFamily="34" charset="0"/>
                <a:cs typeface="Arial" panose="020B0604020202020204" pitchFamily="34" charset="0"/>
              </a:rPr>
              <a:t>Africa Mortality Symposium</a:t>
            </a:r>
          </a:p>
          <a:p>
            <a:pPr algn="ctr"/>
            <a:r>
              <a:rPr lang="en-US" sz="3200" dirty="0">
                <a:solidFill>
                  <a:schemeClr val="bg1">
                    <a:lumMod val="95000"/>
                  </a:schemeClr>
                </a:solidFill>
                <a:latin typeface="Arial" panose="020B0604020202020204" pitchFamily="34" charset="0"/>
                <a:cs typeface="Arial" panose="020B0604020202020204" pitchFamily="34" charset="0"/>
              </a:rPr>
              <a:t>29</a:t>
            </a:r>
            <a:r>
              <a:rPr lang="en-US" sz="3200" baseline="30000" dirty="0">
                <a:solidFill>
                  <a:schemeClr val="bg1">
                    <a:lumMod val="95000"/>
                  </a:schemeClr>
                </a:solidFill>
                <a:latin typeface="Arial" panose="020B0604020202020204" pitchFamily="34" charset="0"/>
                <a:cs typeface="Arial" panose="020B0604020202020204" pitchFamily="34" charset="0"/>
              </a:rPr>
              <a:t>th</a:t>
            </a:r>
            <a:r>
              <a:rPr lang="en-US" sz="3200" dirty="0">
                <a:solidFill>
                  <a:schemeClr val="bg1">
                    <a:lumMod val="95000"/>
                  </a:schemeClr>
                </a:solidFill>
                <a:latin typeface="Arial" panose="020B0604020202020204" pitchFamily="34" charset="0"/>
                <a:cs typeface="Arial" panose="020B0604020202020204" pitchFamily="34" charset="0"/>
              </a:rPr>
              <a:t> November 2022</a:t>
            </a:r>
            <a:r>
              <a:rPr lang="en-US" sz="3200" b="0" i="0" dirty="0">
                <a:solidFill>
                  <a:schemeClr val="bg1">
                    <a:lumMod val="95000"/>
                  </a:schemeClr>
                </a:solidFill>
                <a:effectLst/>
                <a:latin typeface="Arial" panose="020B0604020202020204" pitchFamily="34" charset="0"/>
                <a:cs typeface="Arial" panose="020B0604020202020204" pitchFamily="34" charset="0"/>
              </a:rPr>
              <a:t> </a:t>
            </a:r>
            <a:endParaRPr lang="en-US" sz="3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62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6000" b="1" dirty="0">
                <a:solidFill>
                  <a:schemeClr val="bg1"/>
                </a:solidFill>
                <a:latin typeface="arial" panose="020B0604020202020204" pitchFamily="34" charset="0"/>
              </a:rPr>
              <a:t>Digging Deeper into SSA </a:t>
            </a:r>
            <a:endParaRPr lang="en-US" altLang="en-US" sz="6000" b="1" dirty="0">
              <a:solidFill>
                <a:schemeClr val="bg1"/>
              </a:solidFill>
            </a:endParaRPr>
          </a:p>
        </p:txBody>
      </p:sp>
      <p:sp>
        <p:nvSpPr>
          <p:cNvPr id="3075" name="Content Placeholder 2"/>
          <p:cNvSpPr>
            <a:spLocks noGrp="1"/>
          </p:cNvSpPr>
          <p:nvPr>
            <p:ph idx="1"/>
          </p:nvPr>
        </p:nvSpPr>
        <p:spPr>
          <a:xfrm>
            <a:off x="304800" y="2835276"/>
            <a:ext cx="17678400" cy="8986192"/>
          </a:xfrm>
        </p:spPr>
        <p:txBody>
          <a:bodyPr/>
          <a:lstStyle/>
          <a:p>
            <a:pPr>
              <a:lnSpc>
                <a:spcPct val="150000"/>
              </a:lnSpc>
              <a:buFont typeface="Arial" panose="020B0604020202020204" pitchFamily="34" charset="0"/>
              <a:buChar char="•"/>
            </a:pPr>
            <a:r>
              <a:rPr lang="en-US" sz="5400" dirty="0">
                <a:latin typeface="arial" panose="020B0604020202020204" pitchFamily="34" charset="0"/>
              </a:rPr>
              <a:t>SSA has the highest risk of mortality both among children and adults </a:t>
            </a:r>
          </a:p>
          <a:p>
            <a:pPr>
              <a:lnSpc>
                <a:spcPct val="150000"/>
              </a:lnSpc>
              <a:buFont typeface="Arial" panose="020B0604020202020204" pitchFamily="34" charset="0"/>
              <a:buChar char="•"/>
            </a:pPr>
            <a:r>
              <a:rPr lang="en-US" sz="5400" dirty="0">
                <a:latin typeface="arial" panose="020B0604020202020204" pitchFamily="34" charset="0"/>
              </a:rPr>
              <a:t>But substantial progress has been made to reduce  mortality in the region</a:t>
            </a:r>
            <a:endParaRPr lang="en-US" sz="2000" dirty="0">
              <a:latin typeface="arial" panose="020B0604020202020204" pitchFamily="34" charset="0"/>
            </a:endParaRPr>
          </a:p>
          <a:p>
            <a:pPr>
              <a:lnSpc>
                <a:spcPct val="150000"/>
              </a:lnSpc>
              <a:buFont typeface="Arial" panose="020B0604020202020204" pitchFamily="34" charset="0"/>
              <a:buChar char="•"/>
            </a:pPr>
            <a:r>
              <a:rPr lang="en-US" sz="5400" dirty="0">
                <a:latin typeface="arial" panose="020B0604020202020204" pitchFamily="34" charset="0"/>
              </a:rPr>
              <a:t>Data from the UN show that under 5 mortality in SSA declined from 180 in 1990 to 76 in 2019</a:t>
            </a:r>
            <a:endParaRPr lang="en-US" sz="2000" dirty="0">
              <a:latin typeface="arial" panose="020B0604020202020204" pitchFamily="34" charset="0"/>
            </a:endParaRPr>
          </a:p>
          <a:p>
            <a:pPr>
              <a:lnSpc>
                <a:spcPct val="150000"/>
              </a:lnSpc>
              <a:buFont typeface="Arial" panose="020B0604020202020204" pitchFamily="34" charset="0"/>
              <a:buChar char="•"/>
            </a:pPr>
            <a:r>
              <a:rPr lang="en-US" sz="5400" dirty="0">
                <a:latin typeface="arial" panose="020B0604020202020204" pitchFamily="34" charset="0"/>
              </a:rPr>
              <a:t>Variations exist regionally</a:t>
            </a:r>
            <a:endParaRPr lang="en-US" sz="5600" dirty="0">
              <a:latin typeface="arial" panose="020B0604020202020204" pitchFamily="34" charset="0"/>
            </a:endParaRP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spTree>
    <p:extLst>
      <p:ext uri="{BB962C8B-B14F-4D97-AF65-F5344CB8AC3E}">
        <p14:creationId xmlns:p14="http://schemas.microsoft.com/office/powerpoint/2010/main" val="202650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D6D7-32C4-3FC0-643E-5B092EDF59A0}"/>
              </a:ext>
            </a:extLst>
          </p:cNvPr>
          <p:cNvSpPr>
            <a:spLocks noGrp="1"/>
          </p:cNvSpPr>
          <p:nvPr>
            <p:ph type="title"/>
          </p:nvPr>
        </p:nvSpPr>
        <p:spPr>
          <a:xfrm>
            <a:off x="914400" y="380835"/>
            <a:ext cx="16459200" cy="1439945"/>
          </a:xfrm>
        </p:spPr>
        <p:txBody>
          <a:bodyPr/>
          <a:lstStyle/>
          <a:p>
            <a:r>
              <a:rPr lang="en-US" sz="6000" b="1" dirty="0">
                <a:solidFill>
                  <a:schemeClr val="bg1"/>
                </a:solidFill>
                <a:latin typeface="Arial" panose="020B0604020202020204" pitchFamily="34" charset="0"/>
                <a:cs typeface="Arial" panose="020B0604020202020204" pitchFamily="34" charset="0"/>
              </a:rPr>
              <a:t>Trends in Infant Mortality Rates in SSA </a:t>
            </a:r>
          </a:p>
        </p:txBody>
      </p:sp>
      <p:pic>
        <p:nvPicPr>
          <p:cNvPr id="4" name="Picture 3">
            <a:extLst>
              <a:ext uri="{FF2B5EF4-FFF2-40B4-BE49-F238E27FC236}">
                <a16:creationId xmlns:a16="http://schemas.microsoft.com/office/drawing/2014/main" id="{8579735C-5029-2F20-5D6C-79100ECF6E03}"/>
              </a:ext>
            </a:extLst>
          </p:cNvPr>
          <p:cNvPicPr>
            <a:picLocks noChangeAspect="1"/>
          </p:cNvPicPr>
          <p:nvPr/>
        </p:nvPicPr>
        <p:blipFill>
          <a:blip r:embed="rId2"/>
          <a:stretch>
            <a:fillRect/>
          </a:stretch>
        </p:blipFill>
        <p:spPr>
          <a:xfrm>
            <a:off x="0" y="1780674"/>
            <a:ext cx="18288000" cy="11935326"/>
          </a:xfrm>
          <a:prstGeom prst="rect">
            <a:avLst/>
          </a:prstGeom>
        </p:spPr>
      </p:pic>
    </p:spTree>
    <p:extLst>
      <p:ext uri="{BB962C8B-B14F-4D97-AF65-F5344CB8AC3E}">
        <p14:creationId xmlns:p14="http://schemas.microsoft.com/office/powerpoint/2010/main" val="307929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D6D7-32C4-3FC0-643E-5B092EDF59A0}"/>
              </a:ext>
            </a:extLst>
          </p:cNvPr>
          <p:cNvSpPr>
            <a:spLocks noGrp="1"/>
          </p:cNvSpPr>
          <p:nvPr>
            <p:ph type="title"/>
          </p:nvPr>
        </p:nvSpPr>
        <p:spPr>
          <a:xfrm>
            <a:off x="1122946" y="219589"/>
            <a:ext cx="16250653" cy="1962139"/>
          </a:xfrm>
        </p:spPr>
        <p:txBody>
          <a:bodyPr/>
          <a:lstStyle/>
          <a:p>
            <a:r>
              <a:rPr lang="en-US" sz="6000" b="1" dirty="0">
                <a:solidFill>
                  <a:schemeClr val="bg1"/>
                </a:solidFill>
                <a:latin typeface="Arial" panose="020B0604020202020204" pitchFamily="34" charset="0"/>
                <a:cs typeface="Arial" panose="020B0604020202020204" pitchFamily="34" charset="0"/>
              </a:rPr>
              <a:t>Trends in Under Five Mortality Rates in SSA </a:t>
            </a:r>
          </a:p>
        </p:txBody>
      </p:sp>
      <p:pic>
        <p:nvPicPr>
          <p:cNvPr id="5" name="Picture 4">
            <a:extLst>
              <a:ext uri="{FF2B5EF4-FFF2-40B4-BE49-F238E27FC236}">
                <a16:creationId xmlns:a16="http://schemas.microsoft.com/office/drawing/2014/main" id="{9E5D8109-1437-22EE-6B0B-D485E35DEA36}"/>
              </a:ext>
            </a:extLst>
          </p:cNvPr>
          <p:cNvPicPr>
            <a:picLocks noChangeAspect="1"/>
          </p:cNvPicPr>
          <p:nvPr/>
        </p:nvPicPr>
        <p:blipFill rotWithShape="1">
          <a:blip r:embed="rId2"/>
          <a:srcRect t="1" b="861"/>
          <a:stretch/>
        </p:blipFill>
        <p:spPr>
          <a:xfrm>
            <a:off x="0" y="2058058"/>
            <a:ext cx="18304040" cy="11657942"/>
          </a:xfrm>
          <a:prstGeom prst="rect">
            <a:avLst/>
          </a:prstGeom>
        </p:spPr>
      </p:pic>
    </p:spTree>
    <p:extLst>
      <p:ext uri="{BB962C8B-B14F-4D97-AF65-F5344CB8AC3E}">
        <p14:creationId xmlns:p14="http://schemas.microsoft.com/office/powerpoint/2010/main" val="1785563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9B2F1-5326-3615-EDDA-78D1CA4AF8DC}"/>
              </a:ext>
            </a:extLst>
          </p:cNvPr>
          <p:cNvPicPr>
            <a:picLocks noChangeAspect="1"/>
          </p:cNvPicPr>
          <p:nvPr/>
        </p:nvPicPr>
        <p:blipFill>
          <a:blip r:embed="rId2"/>
          <a:stretch>
            <a:fillRect/>
          </a:stretch>
        </p:blipFill>
        <p:spPr>
          <a:xfrm>
            <a:off x="0" y="3183283"/>
            <a:ext cx="18271958" cy="10532717"/>
          </a:xfrm>
          <a:prstGeom prst="rect">
            <a:avLst/>
          </a:prstGeom>
        </p:spPr>
      </p:pic>
      <p:sp>
        <p:nvSpPr>
          <p:cNvPr id="4" name="Title 3">
            <a:extLst>
              <a:ext uri="{FF2B5EF4-FFF2-40B4-BE49-F238E27FC236}">
                <a16:creationId xmlns:a16="http://schemas.microsoft.com/office/drawing/2014/main" id="{9DEA9D35-5209-AD2F-D144-B4458DBC509A}"/>
              </a:ext>
            </a:extLst>
          </p:cNvPr>
          <p:cNvSpPr>
            <a:spLocks noGrp="1"/>
          </p:cNvSpPr>
          <p:nvPr>
            <p:ph type="title"/>
          </p:nvPr>
        </p:nvSpPr>
        <p:spPr>
          <a:xfrm>
            <a:off x="0" y="549276"/>
            <a:ext cx="18271958" cy="2286000"/>
          </a:xfrm>
        </p:spPr>
        <p:txBody>
          <a:bodyPr/>
          <a:lstStyle/>
          <a:p>
            <a:r>
              <a:rPr lang="en-US" sz="6000" b="1" dirty="0">
                <a:solidFill>
                  <a:schemeClr val="bg1"/>
                </a:solidFill>
                <a:latin typeface="Arial "/>
              </a:rPr>
              <a:t>Trends in Childhood Mortality based on Gambia Health and Demographic Surveillance Data</a:t>
            </a:r>
          </a:p>
        </p:txBody>
      </p:sp>
    </p:spTree>
    <p:extLst>
      <p:ext uri="{BB962C8B-B14F-4D97-AF65-F5344CB8AC3E}">
        <p14:creationId xmlns:p14="http://schemas.microsoft.com/office/powerpoint/2010/main" val="19638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A9D35-5209-AD2F-D144-B4458DBC509A}"/>
              </a:ext>
            </a:extLst>
          </p:cNvPr>
          <p:cNvSpPr>
            <a:spLocks noGrp="1"/>
          </p:cNvSpPr>
          <p:nvPr>
            <p:ph type="title"/>
          </p:nvPr>
        </p:nvSpPr>
        <p:spPr/>
        <p:txBody>
          <a:bodyPr/>
          <a:lstStyle/>
          <a:p>
            <a:r>
              <a:rPr lang="en-US" sz="6000" b="1" dirty="0">
                <a:solidFill>
                  <a:schemeClr val="bg1"/>
                </a:solidFill>
                <a:latin typeface="Arial "/>
              </a:rPr>
              <a:t>Trends in Childhood Mortality from the </a:t>
            </a:r>
            <a:r>
              <a:rPr lang="en-US" sz="6000" b="1" dirty="0" err="1">
                <a:solidFill>
                  <a:schemeClr val="bg1"/>
                </a:solidFill>
                <a:latin typeface="Arial "/>
              </a:rPr>
              <a:t>Navrongo</a:t>
            </a:r>
            <a:r>
              <a:rPr lang="en-US" sz="6000" b="1" dirty="0">
                <a:solidFill>
                  <a:schemeClr val="bg1"/>
                </a:solidFill>
                <a:latin typeface="Arial "/>
              </a:rPr>
              <a:t> HDSS, Ghana </a:t>
            </a:r>
          </a:p>
        </p:txBody>
      </p:sp>
      <p:pic>
        <p:nvPicPr>
          <p:cNvPr id="6" name="Graphic 5">
            <a:extLst>
              <a:ext uri="{FF2B5EF4-FFF2-40B4-BE49-F238E27FC236}">
                <a16:creationId xmlns:a16="http://schemas.microsoft.com/office/drawing/2014/main" id="{EE1BC990-D348-0D47-169A-C9115D2070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081" y="3104147"/>
            <a:ext cx="18054919" cy="10611854"/>
          </a:xfrm>
          <a:prstGeom prst="rect">
            <a:avLst/>
          </a:prstGeom>
        </p:spPr>
      </p:pic>
    </p:spTree>
    <p:extLst>
      <p:ext uri="{BB962C8B-B14F-4D97-AF65-F5344CB8AC3E}">
        <p14:creationId xmlns:p14="http://schemas.microsoft.com/office/powerpoint/2010/main" val="33413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228600" y="549275"/>
            <a:ext cx="18059400" cy="2286000"/>
          </a:xfrm>
        </p:spPr>
        <p:txBody>
          <a:bodyPr/>
          <a:lstStyle/>
          <a:p>
            <a:pPr eaLnBrk="1" hangingPunct="1"/>
            <a:endParaRPr lang="en-US" sz="6600" b="1" dirty="0">
              <a:solidFill>
                <a:schemeClr val="bg1"/>
              </a:solidFill>
              <a:latin typeface="arial" panose="020B0604020202020204" pitchFamily="34" charset="0"/>
            </a:endParaRP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sp>
        <p:nvSpPr>
          <p:cNvPr id="4" name="TextBox 3">
            <a:extLst>
              <a:ext uri="{FF2B5EF4-FFF2-40B4-BE49-F238E27FC236}">
                <a16:creationId xmlns:a16="http://schemas.microsoft.com/office/drawing/2014/main" id="{8D5C7D8C-1657-28C4-446E-51ED25491BBE}"/>
              </a:ext>
            </a:extLst>
          </p:cNvPr>
          <p:cNvSpPr txBox="1"/>
          <p:nvPr/>
        </p:nvSpPr>
        <p:spPr>
          <a:xfrm>
            <a:off x="1007918" y="3605644"/>
            <a:ext cx="16149114" cy="7848302"/>
          </a:xfrm>
          <a:prstGeom prst="rect">
            <a:avLst/>
          </a:prstGeom>
          <a:noFill/>
        </p:spPr>
        <p:txBody>
          <a:bodyPr wrap="square">
            <a:spAutoFit/>
          </a:bodyPr>
          <a:lstStyle/>
          <a:p>
            <a:r>
              <a:rPr lang="en-US" sz="3600" b="1" i="0" dirty="0">
                <a:solidFill>
                  <a:srgbClr val="333333"/>
                </a:solidFill>
                <a:effectLst/>
                <a:latin typeface="Arial" panose="020B0604020202020204" pitchFamily="34" charset="0"/>
                <a:cs typeface="Arial" panose="020B0604020202020204" pitchFamily="34" charset="0"/>
              </a:rPr>
              <a:t>Mark Hereward, UNICEF’s Associate Director on Data and Analytics</a:t>
            </a:r>
            <a:endParaRPr lang="en-US" sz="3600" b="0" i="0" dirty="0">
              <a:solidFill>
                <a:srgbClr val="333333"/>
              </a:solidFill>
              <a:effectLst/>
              <a:latin typeface="Arial" panose="020B0604020202020204" pitchFamily="34" charset="0"/>
              <a:cs typeface="Arial" panose="020B0604020202020204" pitchFamily="34" charset="0"/>
            </a:endParaRPr>
          </a:p>
          <a:p>
            <a:endParaRPr lang="en-US" sz="3600" dirty="0">
              <a:solidFill>
                <a:srgbClr val="333333"/>
              </a:solidFill>
              <a:latin typeface="Arial" panose="020B0604020202020204" pitchFamily="34" charset="0"/>
              <a:cs typeface="Arial" panose="020B0604020202020204" pitchFamily="34" charset="0"/>
            </a:endParaRPr>
          </a:p>
          <a:p>
            <a:pPr algn="ctr"/>
            <a:r>
              <a:rPr lang="en-US" sz="3600" b="0" i="0" dirty="0">
                <a:solidFill>
                  <a:srgbClr val="333333"/>
                </a:solidFill>
                <a:effectLst/>
                <a:latin typeface="Arial" panose="020B0604020202020204" pitchFamily="34" charset="0"/>
                <a:cs typeface="Arial" panose="020B0604020202020204" pitchFamily="34" charset="0"/>
              </a:rPr>
              <a:t>“</a:t>
            </a:r>
            <a:r>
              <a:rPr lang="en-US" sz="3600" b="0" i="1" dirty="0">
                <a:solidFill>
                  <a:srgbClr val="333333"/>
                </a:solidFill>
                <a:effectLst/>
                <a:latin typeface="Arial" panose="020B0604020202020204" pitchFamily="34" charset="0"/>
                <a:cs typeface="Arial" panose="020B0604020202020204" pitchFamily="34" charset="0"/>
              </a:rPr>
              <a:t>We are still losing too many young lives from largely preventable causes, often because of weak and underfunded health systems which have faced enormous pressure over the pandemic. And the burden of these deaths is not carried equally around the world. </a:t>
            </a:r>
            <a:r>
              <a:rPr lang="en-US" sz="3600" i="1" dirty="0">
                <a:effectLst/>
                <a:latin typeface="Arial" panose="020B0604020202020204" pitchFamily="34" charset="0"/>
                <a:cs typeface="Arial" panose="020B0604020202020204" pitchFamily="34" charset="0"/>
              </a:rPr>
              <a:t>Children in sub-Saharan Africa and Southern Asia continue to face the highest risk of death in the world, and to bear the brunt of this child mortality burden</a:t>
            </a:r>
            <a:r>
              <a:rPr lang="en-US" sz="3600" b="0" i="0" dirty="0">
                <a:solidFill>
                  <a:srgbClr val="333333"/>
                </a:solidFill>
                <a:effectLst/>
                <a:latin typeface="Arial" panose="020B0604020202020204" pitchFamily="34" charset="0"/>
                <a:cs typeface="Arial" panose="020B0604020202020204" pitchFamily="34" charset="0"/>
              </a:rPr>
              <a:t>,… </a:t>
            </a:r>
          </a:p>
          <a:p>
            <a:pPr algn="ctr"/>
            <a:endParaRPr lang="en-US" sz="3600" dirty="0">
              <a:solidFill>
                <a:srgbClr val="333333"/>
              </a:solidFill>
              <a:latin typeface="Arial" panose="020B0604020202020204" pitchFamily="34" charset="0"/>
              <a:cs typeface="Arial" panose="020B0604020202020204" pitchFamily="34" charset="0"/>
            </a:endParaRPr>
          </a:p>
          <a:p>
            <a:pPr algn="ctr"/>
            <a:r>
              <a:rPr lang="en-US" sz="3600" b="0" i="1" dirty="0">
                <a:solidFill>
                  <a:srgbClr val="333333"/>
                </a:solidFill>
                <a:effectLst/>
                <a:latin typeface="Arial" panose="020B0604020202020204" pitchFamily="34" charset="0"/>
                <a:cs typeface="Arial" panose="020B0604020202020204" pitchFamily="34" charset="0"/>
              </a:rPr>
              <a:t>If we are going to achieve the child mortality SDGs in all countries, we must redouble efforts to ensure access to effective and high-quality care along with the continued expansion of coverage of life-saving interventions</a:t>
            </a:r>
            <a:r>
              <a:rPr lang="en-US" sz="3600" b="0" i="0" dirty="0">
                <a:solidFill>
                  <a:srgbClr val="333333"/>
                </a:solidFill>
                <a:effectLst/>
                <a:latin typeface="Arial" panose="020B0604020202020204" pitchFamily="34" charset="0"/>
                <a:cs typeface="Arial" panose="020B0604020202020204" pitchFamily="34" charset="0"/>
              </a:rPr>
              <a:t>.”</a:t>
            </a:r>
          </a:p>
          <a:p>
            <a:pPr algn="ctr"/>
            <a:endParaRPr lang="en-US" sz="3600" dirty="0">
              <a:solidFill>
                <a:srgbClr val="333333"/>
              </a:solidFill>
              <a:latin typeface="Arial" panose="020B0604020202020204" pitchFamily="34" charset="0"/>
              <a:cs typeface="Arial" panose="020B0604020202020204" pitchFamily="34" charset="0"/>
            </a:endParaRPr>
          </a:p>
          <a:p>
            <a:pPr algn="r"/>
            <a:r>
              <a:rPr lang="en-US" sz="3600" dirty="0">
                <a:solidFill>
                  <a:srgbClr val="333333"/>
                </a:solidFill>
                <a:latin typeface="Arial" panose="020B0604020202020204" pitchFamily="34" charset="0"/>
                <a:cs typeface="Arial" panose="020B0604020202020204" pitchFamily="34" charset="0"/>
              </a:rPr>
              <a:t>20 December, 2021</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65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549276"/>
            <a:ext cx="18059400" cy="2286000"/>
          </a:xfrm>
        </p:spPr>
        <p:txBody>
          <a:bodyPr/>
          <a:lstStyle/>
          <a:p>
            <a:pPr eaLnBrk="1" hangingPunct="1"/>
            <a:r>
              <a:rPr lang="en-US" sz="6600" b="1" dirty="0">
                <a:solidFill>
                  <a:schemeClr val="bg1"/>
                </a:solidFill>
                <a:latin typeface="arial" panose="020B0604020202020204" pitchFamily="34" charset="0"/>
              </a:rPr>
              <a:t>Maternal and Adult Mortality </a:t>
            </a:r>
          </a:p>
        </p:txBody>
      </p:sp>
      <p:sp>
        <p:nvSpPr>
          <p:cNvPr id="3075" name="Content Placeholder 2"/>
          <p:cNvSpPr>
            <a:spLocks noGrp="1"/>
          </p:cNvSpPr>
          <p:nvPr>
            <p:ph idx="1"/>
          </p:nvPr>
        </p:nvSpPr>
        <p:spPr>
          <a:xfrm>
            <a:off x="152400" y="3200400"/>
            <a:ext cx="17907000" cy="9296400"/>
          </a:xfrm>
        </p:spPr>
        <p:txBody>
          <a:bodyPr/>
          <a:lstStyle/>
          <a:p>
            <a:pPr marL="800100"/>
            <a:r>
              <a:rPr lang="en-US" sz="4800" dirty="0">
                <a:latin typeface="arial" panose="020B0604020202020204" pitchFamily="34" charset="0"/>
              </a:rPr>
              <a:t>Data on adult mortality has remained a challenge in the region</a:t>
            </a:r>
          </a:p>
          <a:p>
            <a:pPr marL="800100"/>
            <a:r>
              <a:rPr lang="en-US" sz="4800" dirty="0">
                <a:latin typeface="arial" panose="020B0604020202020204" pitchFamily="34" charset="0"/>
              </a:rPr>
              <a:t>Notwithstanding, the available data shows that progress has been made in reducing adult mortality </a:t>
            </a:r>
          </a:p>
          <a:p>
            <a:pPr marL="800100"/>
            <a:r>
              <a:rPr lang="en-US" sz="4800" i="0" dirty="0">
                <a:solidFill>
                  <a:srgbClr val="3C4245"/>
                </a:solidFill>
                <a:effectLst/>
                <a:latin typeface="Arial" panose="020B0604020202020204" pitchFamily="34" charset="0"/>
              </a:rPr>
              <a:t>WH</a:t>
            </a:r>
            <a:r>
              <a:rPr lang="en-US" sz="4800" dirty="0">
                <a:solidFill>
                  <a:srgbClr val="3C4245"/>
                </a:solidFill>
                <a:latin typeface="Arial" panose="020B0604020202020204" pitchFamily="34" charset="0"/>
              </a:rPr>
              <a:t>O estimates that b</a:t>
            </a:r>
            <a:r>
              <a:rPr lang="en-US" sz="4800" i="0" dirty="0">
                <a:solidFill>
                  <a:srgbClr val="3C4245"/>
                </a:solidFill>
                <a:effectLst/>
                <a:latin typeface="Arial" panose="020B0604020202020204" pitchFamily="34" charset="0"/>
              </a:rPr>
              <a:t>etween 2000 and 2017 the maternal mortality ratio dropped by about 38.4% worldwide</a:t>
            </a:r>
          </a:p>
          <a:p>
            <a:pPr marL="800100"/>
            <a:r>
              <a:rPr lang="en-US" sz="4800" i="0" dirty="0">
                <a:solidFill>
                  <a:srgbClr val="3C4245"/>
                </a:solidFill>
                <a:effectLst/>
                <a:latin typeface="Arial" panose="020B0604020202020204" pitchFamily="34" charset="0"/>
              </a:rPr>
              <a:t>In SSA the MMR is estimated to have declined from 878 per 100,000 live births in 2000 to 542 per 100,000 live births in 2019 </a:t>
            </a:r>
          </a:p>
          <a:p>
            <a:pPr marL="800100"/>
            <a:endParaRPr lang="en-US" sz="4800" dirty="0">
              <a:latin typeface="arial" panose="020B0604020202020204" pitchFamily="34" charset="0"/>
            </a:endParaRP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spTree>
    <p:extLst>
      <p:ext uri="{BB962C8B-B14F-4D97-AF65-F5344CB8AC3E}">
        <p14:creationId xmlns:p14="http://schemas.microsoft.com/office/powerpoint/2010/main" val="23971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C50D-9FBF-DF45-89FE-B5A69A35C16A}"/>
              </a:ext>
            </a:extLst>
          </p:cNvPr>
          <p:cNvSpPr>
            <a:spLocks noGrp="1"/>
          </p:cNvSpPr>
          <p:nvPr>
            <p:ph type="title"/>
          </p:nvPr>
        </p:nvSpPr>
        <p:spPr>
          <a:xfrm>
            <a:off x="1909011" y="549276"/>
            <a:ext cx="14486022" cy="2286000"/>
          </a:xfrm>
        </p:spPr>
        <p:txBody>
          <a:bodyPr/>
          <a:lstStyle/>
          <a:p>
            <a:r>
              <a:rPr lang="en-US" sz="6000" b="1" dirty="0">
                <a:solidFill>
                  <a:schemeClr val="bg1"/>
                </a:solidFill>
                <a:latin typeface="URWPalladioL-Roma"/>
              </a:rPr>
              <a:t>Trends in M</a:t>
            </a:r>
            <a:r>
              <a:rPr lang="en-US" sz="6000" b="1" i="0" u="none" strike="noStrike" baseline="0" dirty="0">
                <a:solidFill>
                  <a:schemeClr val="bg1"/>
                </a:solidFill>
                <a:latin typeface="URWPalladioL-Roma"/>
              </a:rPr>
              <a:t>aternal </a:t>
            </a:r>
            <a:r>
              <a:rPr lang="en-US" sz="6000" b="1" dirty="0">
                <a:solidFill>
                  <a:schemeClr val="bg1"/>
                </a:solidFill>
                <a:latin typeface="URWPalladioL-Roma"/>
              </a:rPr>
              <a:t>M</a:t>
            </a:r>
            <a:r>
              <a:rPr lang="en-US" sz="6000" b="1" i="0" u="none" strike="noStrike" baseline="0" dirty="0">
                <a:solidFill>
                  <a:schemeClr val="bg1"/>
                </a:solidFill>
                <a:latin typeface="URWPalladioL-Roma"/>
              </a:rPr>
              <a:t>ortality </a:t>
            </a:r>
            <a:r>
              <a:rPr lang="en-US" sz="6000" b="1" dirty="0">
                <a:solidFill>
                  <a:schemeClr val="bg1"/>
                </a:solidFill>
                <a:latin typeface="URWPalladioL-Roma"/>
              </a:rPr>
              <a:t>R</a:t>
            </a:r>
            <a:r>
              <a:rPr lang="en-US" sz="6000" b="1" i="0" u="none" strike="noStrike" baseline="0" dirty="0">
                <a:solidFill>
                  <a:schemeClr val="bg1"/>
                </a:solidFill>
                <a:latin typeface="URWPalladioL-Roma"/>
              </a:rPr>
              <a:t>ates in Africa (2000–2017)</a:t>
            </a:r>
            <a:endParaRPr lang="aa-ET" sz="6000"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8ACD4BD-DAA5-3CDF-C0F9-40AA34FF40C6}"/>
              </a:ext>
            </a:extLst>
          </p:cNvPr>
          <p:cNvPicPr>
            <a:picLocks noChangeAspect="1"/>
          </p:cNvPicPr>
          <p:nvPr/>
        </p:nvPicPr>
        <p:blipFill>
          <a:blip r:embed="rId3"/>
          <a:stretch>
            <a:fillRect/>
          </a:stretch>
        </p:blipFill>
        <p:spPr>
          <a:xfrm>
            <a:off x="12527834" y="12192000"/>
            <a:ext cx="5757936" cy="1080120"/>
          </a:xfrm>
          <a:prstGeom prst="rect">
            <a:avLst/>
          </a:prstGeom>
        </p:spPr>
      </p:pic>
      <p:pic>
        <p:nvPicPr>
          <p:cNvPr id="8" name="Picture 7">
            <a:extLst>
              <a:ext uri="{FF2B5EF4-FFF2-40B4-BE49-F238E27FC236}">
                <a16:creationId xmlns:a16="http://schemas.microsoft.com/office/drawing/2014/main" id="{9F328BEC-3832-A4B8-CBD4-C6E002567E6B}"/>
              </a:ext>
            </a:extLst>
          </p:cNvPr>
          <p:cNvPicPr>
            <a:picLocks noChangeAspect="1"/>
          </p:cNvPicPr>
          <p:nvPr/>
        </p:nvPicPr>
        <p:blipFill>
          <a:blip r:embed="rId4"/>
          <a:stretch>
            <a:fillRect/>
          </a:stretch>
        </p:blipFill>
        <p:spPr>
          <a:xfrm>
            <a:off x="0" y="4069469"/>
            <a:ext cx="18288000" cy="9646532"/>
          </a:xfrm>
          <a:prstGeom prst="rect">
            <a:avLst/>
          </a:prstGeom>
        </p:spPr>
      </p:pic>
      <p:sp>
        <p:nvSpPr>
          <p:cNvPr id="9" name="TextBox 8">
            <a:extLst>
              <a:ext uri="{FF2B5EF4-FFF2-40B4-BE49-F238E27FC236}">
                <a16:creationId xmlns:a16="http://schemas.microsoft.com/office/drawing/2014/main" id="{AF93063F-2FFE-6AC9-F57E-35B34805F7AF}"/>
              </a:ext>
            </a:extLst>
          </p:cNvPr>
          <p:cNvSpPr txBox="1"/>
          <p:nvPr/>
        </p:nvSpPr>
        <p:spPr>
          <a:xfrm>
            <a:off x="3689685" y="3333200"/>
            <a:ext cx="10924673" cy="584775"/>
          </a:xfrm>
          <a:prstGeom prst="rect">
            <a:avLst/>
          </a:prstGeom>
          <a:noFill/>
        </p:spPr>
        <p:txBody>
          <a:bodyPr wrap="square" rtlCol="0">
            <a:spAutoFit/>
          </a:bodyPr>
          <a:lstStyle/>
          <a:p>
            <a:r>
              <a:rPr lang="en-US" sz="3200" b="1" i="0" u="none" strike="noStrike" baseline="0" dirty="0">
                <a:latin typeface="URWPalladioL-Roma"/>
              </a:rPr>
              <a:t>Source</a:t>
            </a:r>
            <a:r>
              <a:rPr lang="en-US" sz="3200" b="0" i="0" u="none" strike="noStrike" baseline="0" dirty="0">
                <a:latin typeface="URWPalladioL-Roma"/>
              </a:rPr>
              <a:t>: </a:t>
            </a:r>
            <a:r>
              <a:rPr lang="en-US" sz="3200" b="0" i="0" u="none" strike="noStrike" baseline="0" dirty="0" err="1">
                <a:latin typeface="URWPalladioL-Roma"/>
              </a:rPr>
              <a:t>Onambele</a:t>
            </a:r>
            <a:r>
              <a:rPr lang="en-US" sz="3200" b="0" i="0" u="none" strike="noStrike" baseline="0" dirty="0">
                <a:latin typeface="URWPalladioL-Roma"/>
              </a:rPr>
              <a:t> et al . 2022.  I</a:t>
            </a:r>
            <a:r>
              <a:rPr lang="en-US" sz="3200" b="0" i="0" u="none" strike="noStrike" baseline="0" dirty="0">
                <a:latin typeface="URWPalladioL-Ital"/>
              </a:rPr>
              <a:t>nt. J. Environ. Res. Public Health</a:t>
            </a:r>
            <a:endParaRPr lang="en-US" sz="3200" dirty="0"/>
          </a:p>
        </p:txBody>
      </p:sp>
    </p:spTree>
    <p:extLst>
      <p:ext uri="{BB962C8B-B14F-4D97-AF65-F5344CB8AC3E}">
        <p14:creationId xmlns:p14="http://schemas.microsoft.com/office/powerpoint/2010/main" val="378623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C50D-9FBF-DF45-89FE-B5A69A35C16A}"/>
              </a:ext>
            </a:extLst>
          </p:cNvPr>
          <p:cNvSpPr>
            <a:spLocks noGrp="1"/>
          </p:cNvSpPr>
          <p:nvPr>
            <p:ph type="title"/>
          </p:nvPr>
        </p:nvSpPr>
        <p:spPr>
          <a:xfrm>
            <a:off x="935182" y="549276"/>
            <a:ext cx="15459851" cy="2286000"/>
          </a:xfrm>
        </p:spPr>
        <p:txBody>
          <a:bodyPr/>
          <a:lstStyle/>
          <a:p>
            <a:pPr algn="ctr" rtl="0">
              <a:defRPr sz="3600" b="1" i="0" u="none" strike="noStrike" kern="1200" baseline="0">
                <a:solidFill>
                  <a:prstClr val="black"/>
                </a:solidFill>
                <a:latin typeface="+mn-lt"/>
                <a:ea typeface="+mn-ea"/>
                <a:cs typeface="+mn-cs"/>
              </a:defRPr>
            </a:pPr>
            <a:r>
              <a:rPr lang="en-US" sz="6000" dirty="0">
                <a:solidFill>
                  <a:schemeClr val="bg1"/>
                </a:solidFill>
                <a:latin typeface="Arial" panose="020B0604020202020204" pitchFamily="34" charset="0"/>
                <a:cs typeface="Arial" panose="020B0604020202020204" pitchFamily="34" charset="0"/>
              </a:rPr>
              <a:t>Adult Mortality: Probability of Dying between 15 and 60 Years of Age</a:t>
            </a:r>
          </a:p>
        </p:txBody>
      </p:sp>
      <p:pic>
        <p:nvPicPr>
          <p:cNvPr id="12" name="Picture 11">
            <a:extLst>
              <a:ext uri="{FF2B5EF4-FFF2-40B4-BE49-F238E27FC236}">
                <a16:creationId xmlns:a16="http://schemas.microsoft.com/office/drawing/2014/main" id="{D8ACD4BD-DAA5-3CDF-C0F9-40AA34FF40C6}"/>
              </a:ext>
            </a:extLst>
          </p:cNvPr>
          <p:cNvPicPr>
            <a:picLocks noChangeAspect="1"/>
          </p:cNvPicPr>
          <p:nvPr/>
        </p:nvPicPr>
        <p:blipFill>
          <a:blip r:embed="rId3"/>
          <a:stretch>
            <a:fillRect/>
          </a:stretch>
        </p:blipFill>
        <p:spPr>
          <a:xfrm>
            <a:off x="12527834" y="12192000"/>
            <a:ext cx="5757936" cy="1080120"/>
          </a:xfrm>
          <a:prstGeom prst="rect">
            <a:avLst/>
          </a:prstGeom>
        </p:spPr>
      </p:pic>
      <p:graphicFrame>
        <p:nvGraphicFramePr>
          <p:cNvPr id="3" name="Chart 2">
            <a:extLst>
              <a:ext uri="{FF2B5EF4-FFF2-40B4-BE49-F238E27FC236}">
                <a16:creationId xmlns:a16="http://schemas.microsoft.com/office/drawing/2014/main" id="{A1B17733-C909-1ACE-6248-3B8624C86BE2}"/>
              </a:ext>
            </a:extLst>
          </p:cNvPr>
          <p:cNvGraphicFramePr>
            <a:graphicFrameLocks/>
          </p:cNvGraphicFramePr>
          <p:nvPr>
            <p:extLst>
              <p:ext uri="{D42A27DB-BD31-4B8C-83A1-F6EECF244321}">
                <p14:modId xmlns:p14="http://schemas.microsoft.com/office/powerpoint/2010/main" val="879886204"/>
              </p:ext>
            </p:extLst>
          </p:nvPr>
        </p:nvGraphicFramePr>
        <p:xfrm>
          <a:off x="0" y="3106160"/>
          <a:ext cx="18285770" cy="106098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627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A9D35-5209-AD2F-D144-B4458DBC509A}"/>
              </a:ext>
            </a:extLst>
          </p:cNvPr>
          <p:cNvSpPr>
            <a:spLocks noGrp="1"/>
          </p:cNvSpPr>
          <p:nvPr>
            <p:ph type="title"/>
          </p:nvPr>
        </p:nvSpPr>
        <p:spPr>
          <a:xfrm>
            <a:off x="914400" y="605589"/>
            <a:ext cx="16459200" cy="2286000"/>
          </a:xfrm>
        </p:spPr>
        <p:txBody>
          <a:bodyPr/>
          <a:lstStyle/>
          <a:p>
            <a:r>
              <a:rPr lang="en-US" sz="6000" b="1" dirty="0">
                <a:solidFill>
                  <a:schemeClr val="bg1"/>
                </a:solidFill>
                <a:latin typeface="Arial "/>
              </a:rPr>
              <a:t>Trends in Life Expectancy in SSA </a:t>
            </a:r>
          </a:p>
        </p:txBody>
      </p:sp>
      <p:graphicFrame>
        <p:nvGraphicFramePr>
          <p:cNvPr id="2" name="Chart 1">
            <a:extLst>
              <a:ext uri="{FF2B5EF4-FFF2-40B4-BE49-F238E27FC236}">
                <a16:creationId xmlns:a16="http://schemas.microsoft.com/office/drawing/2014/main" id="{47CFE04C-B3A3-8BC9-7BC9-CDD46E5103F9}"/>
              </a:ext>
            </a:extLst>
          </p:cNvPr>
          <p:cNvGraphicFramePr>
            <a:graphicFrameLocks/>
          </p:cNvGraphicFramePr>
          <p:nvPr>
            <p:extLst>
              <p:ext uri="{D42A27DB-BD31-4B8C-83A1-F6EECF244321}">
                <p14:modId xmlns:p14="http://schemas.microsoft.com/office/powerpoint/2010/main" val="1451488572"/>
              </p:ext>
            </p:extLst>
          </p:nvPr>
        </p:nvGraphicFramePr>
        <p:xfrm>
          <a:off x="0" y="3108158"/>
          <a:ext cx="18288000" cy="10607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94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z="6600" b="1" dirty="0">
                <a:solidFill>
                  <a:schemeClr val="bg1"/>
                </a:solidFill>
                <a:latin typeface="Arial" panose="020B0604020202020204" pitchFamily="34" charset="0"/>
                <a:cs typeface="Arial" panose="020B0604020202020204" pitchFamily="34" charset="0"/>
              </a:rPr>
              <a:t>Outline</a:t>
            </a:r>
          </a:p>
        </p:txBody>
      </p:sp>
      <p:sp>
        <p:nvSpPr>
          <p:cNvPr id="3075" name="Content Placeholder 2"/>
          <p:cNvSpPr>
            <a:spLocks noGrp="1"/>
          </p:cNvSpPr>
          <p:nvPr>
            <p:ph idx="1"/>
          </p:nvPr>
        </p:nvSpPr>
        <p:spPr>
          <a:xfrm>
            <a:off x="1475874" y="3200400"/>
            <a:ext cx="16583526" cy="9966324"/>
          </a:xfrm>
        </p:spPr>
        <p:txBody>
          <a:bodyPr/>
          <a:lstStyle/>
          <a:p>
            <a:pPr eaLnBrk="1" hangingPunct="1"/>
            <a:r>
              <a:rPr lang="en-US" sz="5400" dirty="0">
                <a:latin typeface="arial" panose="020B0604020202020204" pitchFamily="34" charset="0"/>
              </a:rPr>
              <a:t>Global Context </a:t>
            </a:r>
          </a:p>
          <a:p>
            <a:r>
              <a:rPr lang="en-US" sz="5400" dirty="0">
                <a:latin typeface="arial" panose="020B0604020202020204" pitchFamily="34" charset="0"/>
              </a:rPr>
              <a:t>Mortality Trends in Sub-Saharan Africa</a:t>
            </a:r>
          </a:p>
          <a:p>
            <a:pPr lvl="1"/>
            <a:r>
              <a:rPr lang="en-US" sz="4600" dirty="0">
                <a:latin typeface="arial" panose="020B0604020202020204" pitchFamily="34" charset="0"/>
              </a:rPr>
              <a:t>Infant and Child Mortality </a:t>
            </a:r>
          </a:p>
          <a:p>
            <a:pPr lvl="1"/>
            <a:r>
              <a:rPr lang="en-US" sz="4600" dirty="0">
                <a:latin typeface="arial" panose="020B0604020202020204" pitchFamily="34" charset="0"/>
              </a:rPr>
              <a:t>Adult Mortality</a:t>
            </a:r>
          </a:p>
          <a:p>
            <a:pPr eaLnBrk="1" hangingPunct="1"/>
            <a:r>
              <a:rPr lang="en-US" sz="5400" dirty="0">
                <a:latin typeface="arial" panose="020B0604020202020204" pitchFamily="34" charset="0"/>
              </a:rPr>
              <a:t>Why Mortality Remains High in SSA</a:t>
            </a:r>
          </a:p>
          <a:p>
            <a:pPr eaLnBrk="1" hangingPunct="1"/>
            <a:r>
              <a:rPr lang="en-US" sz="5400" dirty="0">
                <a:latin typeface="arial" panose="020B0604020202020204" pitchFamily="34" charset="0"/>
              </a:rPr>
              <a:t>Assessing Progress and Prospects for the Future </a:t>
            </a:r>
          </a:p>
          <a:p>
            <a:pPr marL="914400" lvl="1" indent="0">
              <a:buNone/>
            </a:pPr>
            <a:endParaRPr lang="en-US" sz="3200" dirty="0">
              <a:latin typeface="arial" panose="020B0604020202020204" pitchFamily="34" charset="0"/>
            </a:endParaRPr>
          </a:p>
          <a:p>
            <a:pPr eaLnBrk="1" hangingPunct="1"/>
            <a:endParaRPr lang="en-US" sz="5600" dirty="0">
              <a:latin typeface="arial" panose="020B0604020202020204" pitchFamily="34" charset="0"/>
            </a:endParaRPr>
          </a:p>
          <a:p>
            <a:pPr eaLnBrk="1" hangingPunct="1"/>
            <a:endParaRPr lang="en-US" sz="5600" dirty="0">
              <a:latin typeface="arial" panose="020B0604020202020204" pitchFamily="34" charset="0"/>
            </a:endParaRPr>
          </a:p>
          <a:p>
            <a:pPr eaLnBrk="1" hangingPunct="1"/>
            <a:endParaRPr lang="en-US" sz="5600" dirty="0">
              <a:latin typeface="arial" panose="020B0604020202020204" pitchFamily="34" charset="0"/>
            </a:endParaRP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spTree>
    <p:extLst>
      <p:ext uri="{BB962C8B-B14F-4D97-AF65-F5344CB8AC3E}">
        <p14:creationId xmlns:p14="http://schemas.microsoft.com/office/powerpoint/2010/main" val="167999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549276"/>
            <a:ext cx="18059400" cy="2286000"/>
          </a:xfrm>
        </p:spPr>
        <p:txBody>
          <a:bodyPr/>
          <a:lstStyle/>
          <a:p>
            <a:pPr eaLnBrk="1" hangingPunct="1"/>
            <a:r>
              <a:rPr lang="en-US" sz="6600" b="1" dirty="0">
                <a:solidFill>
                  <a:schemeClr val="bg1"/>
                </a:solidFill>
                <a:latin typeface="arial" panose="020B0604020202020204" pitchFamily="34" charset="0"/>
              </a:rPr>
              <a:t>Why Mortality Remains High in SSA </a:t>
            </a:r>
          </a:p>
        </p:txBody>
      </p:sp>
      <p:sp>
        <p:nvSpPr>
          <p:cNvPr id="3075" name="Content Placeholder 2"/>
          <p:cNvSpPr>
            <a:spLocks noGrp="1"/>
          </p:cNvSpPr>
          <p:nvPr>
            <p:ph idx="1"/>
          </p:nvPr>
        </p:nvSpPr>
        <p:spPr>
          <a:xfrm>
            <a:off x="190500" y="3237748"/>
            <a:ext cx="17907000" cy="9296400"/>
          </a:xfrm>
        </p:spPr>
        <p:txBody>
          <a:bodyPr/>
          <a:lstStyle/>
          <a:p>
            <a:pPr marL="800100"/>
            <a:r>
              <a:rPr lang="en-US" sz="4800" dirty="0">
                <a:latin typeface="arial" panose="020B0604020202020204" pitchFamily="34" charset="0"/>
              </a:rPr>
              <a:t>Vaccine-preventable childhood deaths continue to be high </a:t>
            </a:r>
          </a:p>
          <a:p>
            <a:pPr marL="800100"/>
            <a:r>
              <a:rPr lang="en-US" sz="4800" dirty="0">
                <a:latin typeface="arial" panose="020B0604020202020204" pitchFamily="34" charset="0"/>
              </a:rPr>
              <a:t>High Maternal mortality </a:t>
            </a:r>
          </a:p>
          <a:p>
            <a:pPr marL="800100"/>
            <a:r>
              <a:rPr lang="en-US" sz="4800" dirty="0">
                <a:latin typeface="arial" panose="020B0604020202020204" pitchFamily="34" charset="0"/>
              </a:rPr>
              <a:t>Infectious diseases remain a major threat to many people in the region </a:t>
            </a:r>
          </a:p>
          <a:p>
            <a:pPr marL="800100"/>
            <a:r>
              <a:rPr lang="en-US" sz="4800" dirty="0">
                <a:latin typeface="Arial" panose="020B0604020202020204" pitchFamily="34" charset="0"/>
                <a:cs typeface="Arial" panose="020B0604020202020204" pitchFamily="34" charset="0"/>
              </a:rPr>
              <a:t>Large segments of the population remain poor and continue to die of either poverty-related diseases or unable to afford healthcare </a:t>
            </a:r>
          </a:p>
          <a:p>
            <a:pPr marL="800100"/>
            <a:r>
              <a:rPr lang="en-US" sz="4800" dirty="0">
                <a:latin typeface="Arial" panose="020B0604020202020204" pitchFamily="34" charset="0"/>
                <a:cs typeface="Arial" panose="020B0604020202020204" pitchFamily="34" charset="0"/>
              </a:rPr>
              <a:t>Noncommunicable diseases are on the rise in many countries of the region </a:t>
            </a:r>
            <a:endParaRPr lang="en-US" sz="3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spTree>
    <p:extLst>
      <p:ext uri="{BB962C8B-B14F-4D97-AF65-F5344CB8AC3E}">
        <p14:creationId xmlns:p14="http://schemas.microsoft.com/office/powerpoint/2010/main" val="61761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549276"/>
            <a:ext cx="18059400" cy="2286000"/>
          </a:xfrm>
        </p:spPr>
        <p:txBody>
          <a:bodyPr/>
          <a:lstStyle/>
          <a:p>
            <a:pPr eaLnBrk="1" hangingPunct="1"/>
            <a:r>
              <a:rPr lang="en-US" sz="6600" b="1" dirty="0">
                <a:solidFill>
                  <a:schemeClr val="bg1"/>
                </a:solidFill>
                <a:latin typeface="arial" panose="020B0604020202020204" pitchFamily="34" charset="0"/>
              </a:rPr>
              <a:t>Why Mortality Remains High in SSA </a:t>
            </a:r>
          </a:p>
        </p:txBody>
      </p:sp>
      <p:sp>
        <p:nvSpPr>
          <p:cNvPr id="3075" name="Content Placeholder 2"/>
          <p:cNvSpPr>
            <a:spLocks noGrp="1"/>
          </p:cNvSpPr>
          <p:nvPr>
            <p:ph idx="1"/>
          </p:nvPr>
        </p:nvSpPr>
        <p:spPr>
          <a:xfrm>
            <a:off x="708631" y="2948582"/>
            <a:ext cx="17059416" cy="8687606"/>
          </a:xfrm>
        </p:spPr>
        <p:txBody>
          <a:bodyPr/>
          <a:lstStyle/>
          <a:p>
            <a:pPr marL="800100"/>
            <a:r>
              <a:rPr lang="en-US" sz="4800" dirty="0">
                <a:latin typeface="Arial" panose="020B0604020202020204" pitchFamily="34" charset="0"/>
                <a:cs typeface="Arial" panose="020B0604020202020204" pitchFamily="34" charset="0"/>
              </a:rPr>
              <a:t>Injury mortality is on the rise and if nothing drastic is done it will become a leading cause of death among adults </a:t>
            </a:r>
          </a:p>
          <a:p>
            <a:pPr marL="800100"/>
            <a:endParaRPr lang="en-US" sz="4800" dirty="0">
              <a:latin typeface="Arial" panose="020B0604020202020204" pitchFamily="34" charset="0"/>
              <a:cs typeface="Arial" panose="020B0604020202020204" pitchFamily="34" charset="0"/>
            </a:endParaRPr>
          </a:p>
          <a:p>
            <a:pPr marL="800100"/>
            <a:endParaRPr lang="en-US" sz="4800" dirty="0">
              <a:latin typeface="Arial" panose="020B0604020202020204" pitchFamily="34" charset="0"/>
              <a:cs typeface="Arial" panose="020B0604020202020204" pitchFamily="34" charset="0"/>
            </a:endParaRPr>
          </a:p>
          <a:p>
            <a:pPr marL="800100"/>
            <a:endParaRPr lang="en-US" sz="4800" dirty="0">
              <a:latin typeface="Arial" panose="020B0604020202020204" pitchFamily="34" charset="0"/>
              <a:cs typeface="Arial" panose="020B0604020202020204" pitchFamily="34" charset="0"/>
            </a:endParaRPr>
          </a:p>
          <a:p>
            <a:pPr marL="800100"/>
            <a:endParaRPr lang="en-US" sz="4800" dirty="0">
              <a:latin typeface="Arial" panose="020B0604020202020204" pitchFamily="34" charset="0"/>
              <a:cs typeface="Arial" panose="020B0604020202020204" pitchFamily="34" charset="0"/>
            </a:endParaRPr>
          </a:p>
          <a:p>
            <a:pPr marL="800100"/>
            <a:endParaRPr lang="en-US" sz="4800" dirty="0">
              <a:latin typeface="Arial" panose="020B0604020202020204" pitchFamily="34" charset="0"/>
              <a:cs typeface="Arial" panose="020B0604020202020204" pitchFamily="34" charset="0"/>
            </a:endParaRPr>
          </a:p>
          <a:p>
            <a:pPr marL="800100"/>
            <a:endParaRPr lang="en-US" sz="4800" dirty="0">
              <a:latin typeface="Arial" panose="020B0604020202020204" pitchFamily="34" charset="0"/>
              <a:cs typeface="Arial" panose="020B0604020202020204" pitchFamily="34" charset="0"/>
            </a:endParaRPr>
          </a:p>
          <a:p>
            <a:pPr marL="800100"/>
            <a:endParaRPr lang="en-US" sz="4800" dirty="0">
              <a:latin typeface="Arial" panose="020B0604020202020204" pitchFamily="34" charset="0"/>
              <a:cs typeface="Arial" panose="020B0604020202020204" pitchFamily="34" charset="0"/>
            </a:endParaRPr>
          </a:p>
          <a:p>
            <a:pPr marL="800100"/>
            <a:r>
              <a:rPr lang="en-US" sz="4800" dirty="0">
                <a:latin typeface="Arial" panose="020B0604020202020204" pitchFamily="34" charset="0"/>
                <a:cs typeface="Arial" panose="020B0604020202020204" pitchFamily="34" charset="0"/>
              </a:rPr>
              <a:t>                      </a:t>
            </a:r>
            <a:r>
              <a:rPr lang="en-US" sz="3200" b="1" i="1" u="none" strike="noStrike" baseline="0" dirty="0">
                <a:latin typeface="AdvTTe45e47d2"/>
              </a:rPr>
              <a:t>Bawah </a:t>
            </a:r>
            <a:r>
              <a:rPr lang="en-US" sz="3200" b="1" i="1" u="none" strike="noStrike" baseline="0" dirty="0">
                <a:latin typeface="AdvTT7329fd89.I"/>
              </a:rPr>
              <a:t>et al</a:t>
            </a:r>
            <a:r>
              <a:rPr lang="en-US" sz="3200" b="0" i="0" u="none" strike="noStrike" baseline="0" dirty="0">
                <a:latin typeface="AdvTT7329fd89.I"/>
              </a:rPr>
              <a:t>. Injury Epidemiology </a:t>
            </a:r>
            <a:r>
              <a:rPr lang="en-US" sz="3200" b="0" i="0" u="none" strike="noStrike" baseline="0" dirty="0">
                <a:latin typeface="AdvTTe45e47d2"/>
              </a:rPr>
              <a:t>2014</a:t>
            </a:r>
            <a:endParaRPr lang="en-US" sz="3200" dirty="0">
              <a:latin typeface="Arial" panose="020B0604020202020204" pitchFamily="34" charset="0"/>
              <a:cs typeface="Arial" panose="020B0604020202020204" pitchFamily="34" charset="0"/>
            </a:endParaRPr>
          </a:p>
          <a:p>
            <a:pPr marL="800100"/>
            <a:r>
              <a:rPr lang="en-US" sz="4800" dirty="0">
                <a:latin typeface="Arial" panose="020B0604020202020204" pitchFamily="34" charset="0"/>
                <a:cs typeface="Arial" panose="020B0604020202020204" pitchFamily="34" charset="0"/>
              </a:rPr>
              <a:t>Health systems are poor and inequitable in many countries</a:t>
            </a: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401742"/>
            <a:ext cx="5757936" cy="1080120"/>
          </a:xfrm>
          <a:prstGeom prst="rect">
            <a:avLst/>
          </a:prstGeom>
        </p:spPr>
      </p:pic>
      <p:pic>
        <p:nvPicPr>
          <p:cNvPr id="4" name="Picture 3">
            <a:extLst>
              <a:ext uri="{FF2B5EF4-FFF2-40B4-BE49-F238E27FC236}">
                <a16:creationId xmlns:a16="http://schemas.microsoft.com/office/drawing/2014/main" id="{5B7729F1-DD6F-C700-282A-E7F853224692}"/>
              </a:ext>
            </a:extLst>
          </p:cNvPr>
          <p:cNvPicPr>
            <a:picLocks noChangeAspect="1"/>
          </p:cNvPicPr>
          <p:nvPr/>
        </p:nvPicPr>
        <p:blipFill>
          <a:blip r:embed="rId4"/>
          <a:stretch>
            <a:fillRect/>
          </a:stretch>
        </p:blipFill>
        <p:spPr>
          <a:xfrm>
            <a:off x="5289176" y="4984376"/>
            <a:ext cx="9699812" cy="5916706"/>
          </a:xfrm>
          <a:prstGeom prst="rect">
            <a:avLst/>
          </a:prstGeom>
        </p:spPr>
      </p:pic>
    </p:spTree>
    <p:extLst>
      <p:ext uri="{BB962C8B-B14F-4D97-AF65-F5344CB8AC3E}">
        <p14:creationId xmlns:p14="http://schemas.microsoft.com/office/powerpoint/2010/main" val="7721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549276"/>
            <a:ext cx="18059400" cy="2286000"/>
          </a:xfrm>
        </p:spPr>
        <p:txBody>
          <a:bodyPr/>
          <a:lstStyle/>
          <a:p>
            <a:pPr eaLnBrk="1" hangingPunct="1"/>
            <a:r>
              <a:rPr lang="en-US" sz="6600" b="1" dirty="0">
                <a:solidFill>
                  <a:schemeClr val="bg1"/>
                </a:solidFill>
                <a:latin typeface="arial" panose="020B0604020202020204" pitchFamily="34" charset="0"/>
              </a:rPr>
              <a:t>Assessing Progress and Prospects for the Future </a:t>
            </a:r>
          </a:p>
        </p:txBody>
      </p:sp>
      <p:sp>
        <p:nvSpPr>
          <p:cNvPr id="3075" name="Content Placeholder 2"/>
          <p:cNvSpPr>
            <a:spLocks noGrp="1"/>
          </p:cNvSpPr>
          <p:nvPr>
            <p:ph idx="1"/>
          </p:nvPr>
        </p:nvSpPr>
        <p:spPr>
          <a:xfrm>
            <a:off x="737356" y="3935503"/>
            <a:ext cx="17907000" cy="9296400"/>
          </a:xfrm>
        </p:spPr>
        <p:txBody>
          <a:bodyPr/>
          <a:lstStyle/>
          <a:p>
            <a:pPr marL="800100"/>
            <a:r>
              <a:rPr lang="en-US" sz="4800" dirty="0">
                <a:latin typeface="arial" panose="020B0604020202020204" pitchFamily="34" charset="0"/>
              </a:rPr>
              <a:t>The major challenge affecting mortality research in Africa is lack of good quality data. </a:t>
            </a:r>
          </a:p>
          <a:p>
            <a:pPr marL="800100"/>
            <a:r>
              <a:rPr lang="en-US" sz="4800" dirty="0">
                <a:latin typeface="arial" panose="020B0604020202020204" pitchFamily="34" charset="0"/>
              </a:rPr>
              <a:t>For purposes of planning there is need to give priority to improving data generation, particularly at the district level. </a:t>
            </a:r>
          </a:p>
          <a:p>
            <a:pPr marL="800100"/>
            <a:r>
              <a:rPr lang="en-US" sz="4800" dirty="0">
                <a:latin typeface="arial" panose="020B0604020202020204" pitchFamily="34" charset="0"/>
              </a:rPr>
              <a:t>Data on causes of death must be given priority attention. In this regard countries can think of setting up sentinel sites </a:t>
            </a:r>
          </a:p>
          <a:p>
            <a:pPr marL="800100"/>
            <a:r>
              <a:rPr lang="en-US" sz="4800" dirty="0">
                <a:latin typeface="arial" panose="020B0604020202020204" pitchFamily="34" charset="0"/>
              </a:rPr>
              <a:t>Priority must be given to deal with the health system challenges confronting many countries in SSA </a:t>
            </a: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spTree>
    <p:extLst>
      <p:ext uri="{BB962C8B-B14F-4D97-AF65-F5344CB8AC3E}">
        <p14:creationId xmlns:p14="http://schemas.microsoft.com/office/powerpoint/2010/main" val="3843343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549276"/>
            <a:ext cx="18059400" cy="2286000"/>
          </a:xfrm>
        </p:spPr>
        <p:txBody>
          <a:bodyPr/>
          <a:lstStyle/>
          <a:p>
            <a:pPr eaLnBrk="1" hangingPunct="1"/>
            <a:r>
              <a:rPr lang="en-US" sz="6600" b="1" dirty="0">
                <a:solidFill>
                  <a:schemeClr val="bg1"/>
                </a:solidFill>
                <a:latin typeface="arial" panose="020B0604020202020204" pitchFamily="34" charset="0"/>
              </a:rPr>
              <a:t>Assessing Progress and Prospects for the Future </a:t>
            </a:r>
          </a:p>
        </p:txBody>
      </p:sp>
      <p:sp>
        <p:nvSpPr>
          <p:cNvPr id="3075" name="Content Placeholder 2"/>
          <p:cNvSpPr>
            <a:spLocks noGrp="1"/>
          </p:cNvSpPr>
          <p:nvPr>
            <p:ph idx="1"/>
          </p:nvPr>
        </p:nvSpPr>
        <p:spPr>
          <a:xfrm>
            <a:off x="199476" y="4007221"/>
            <a:ext cx="17907000" cy="9296400"/>
          </a:xfrm>
        </p:spPr>
        <p:txBody>
          <a:bodyPr/>
          <a:lstStyle/>
          <a:p>
            <a:pPr marL="800100"/>
            <a:r>
              <a:rPr lang="en-US" sz="4800" dirty="0">
                <a:latin typeface="Arial" panose="020B0604020202020204" pitchFamily="34" charset="0"/>
                <a:cs typeface="Arial" panose="020B0604020202020204" pitchFamily="34" charset="0"/>
              </a:rPr>
              <a:t>SDG target 3.1: By 2030, reduce the global maternal mortality ratio to less than 70 per 100000 live births </a:t>
            </a:r>
          </a:p>
          <a:p>
            <a:pPr marL="2400300" lvl="2"/>
            <a:r>
              <a:rPr lang="en-US" sz="4400" dirty="0">
                <a:latin typeface="Arial" panose="020B0604020202020204" pitchFamily="34" charset="0"/>
                <a:cs typeface="Arial" panose="020B0604020202020204" pitchFamily="34" charset="0"/>
              </a:rPr>
              <a:t>Projections suggest that SSA is not likely to meet this target </a:t>
            </a:r>
          </a:p>
          <a:p>
            <a:pPr marL="800100"/>
            <a:r>
              <a:rPr lang="en-US" sz="4800" dirty="0">
                <a:latin typeface="Arial" panose="020B0604020202020204" pitchFamily="34" charset="0"/>
                <a:cs typeface="Arial" panose="020B0604020202020204" pitchFamily="34" charset="0"/>
              </a:rPr>
              <a:t>According to the latest estimates by UN IGME 50 countries are off mark towards achieving the SDG under mortality target and 60 for the neonatal mortality target.</a:t>
            </a:r>
          </a:p>
          <a:p>
            <a:pPr marL="800100"/>
            <a:r>
              <a:rPr lang="en-US" sz="4800" dirty="0">
                <a:latin typeface="arial" panose="020B0604020202020204" pitchFamily="34" charset="0"/>
              </a:rPr>
              <a:t>Equity in access to health care remains a major challenge and this must be prioritized if must achieve mortality reductions.</a:t>
            </a:r>
          </a:p>
          <a:p>
            <a:pPr marL="800100"/>
            <a:r>
              <a:rPr lang="en-US" sz="4800" dirty="0">
                <a:latin typeface="arial" panose="020B0604020202020204" pitchFamily="34" charset="0"/>
              </a:rPr>
              <a:t>If progress must be made, we must double efforts to address problems </a:t>
            </a: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spTree>
    <p:extLst>
      <p:ext uri="{BB962C8B-B14F-4D97-AF65-F5344CB8AC3E}">
        <p14:creationId xmlns:p14="http://schemas.microsoft.com/office/powerpoint/2010/main" val="308613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8725-1F9C-4271-B3E5-76D74B994B00}"/>
              </a:ext>
            </a:extLst>
          </p:cNvPr>
          <p:cNvSpPr>
            <a:spLocks noGrp="1"/>
          </p:cNvSpPr>
          <p:nvPr>
            <p:ph type="title"/>
          </p:nvPr>
        </p:nvSpPr>
        <p:spPr/>
        <p:txBody>
          <a:bodyPr/>
          <a:lstStyle/>
          <a:p>
            <a:pPr algn="ctr"/>
            <a:r>
              <a:rPr lang="en-GB" sz="5600" cap="none" dirty="0">
                <a:solidFill>
                  <a:srgbClr val="002060"/>
                </a:solidFill>
              </a:rPr>
              <a:t>Email: </a:t>
            </a:r>
            <a:r>
              <a:rPr lang="en-GB" sz="5600" cap="none" dirty="0">
                <a:solidFill>
                  <a:srgbClr val="002060"/>
                </a:solidFill>
                <a:hlinkClick r:id="rId2"/>
              </a:rPr>
              <a:t>aabawah@ug.edu.gh</a:t>
            </a:r>
            <a:br>
              <a:rPr lang="en-GB" sz="5600" cap="none" dirty="0">
                <a:solidFill>
                  <a:srgbClr val="002060"/>
                </a:solidFill>
              </a:rPr>
            </a:br>
            <a:endParaRPr lang="en-GB" sz="5600" cap="none" dirty="0">
              <a:solidFill>
                <a:srgbClr val="002060"/>
              </a:solidFill>
            </a:endParaRPr>
          </a:p>
        </p:txBody>
      </p:sp>
      <p:sp>
        <p:nvSpPr>
          <p:cNvPr id="3" name="Text Placeholder 2">
            <a:extLst>
              <a:ext uri="{FF2B5EF4-FFF2-40B4-BE49-F238E27FC236}">
                <a16:creationId xmlns:a16="http://schemas.microsoft.com/office/drawing/2014/main" id="{14D37C47-014E-4310-AFB2-D7C084B21EE1}"/>
              </a:ext>
            </a:extLst>
          </p:cNvPr>
          <p:cNvSpPr>
            <a:spLocks noGrp="1"/>
          </p:cNvSpPr>
          <p:nvPr>
            <p:ph type="body" idx="1"/>
          </p:nvPr>
        </p:nvSpPr>
        <p:spPr/>
        <p:txBody>
          <a:bodyPr/>
          <a:lstStyle/>
          <a:p>
            <a:pPr algn="ctr"/>
            <a:r>
              <a:rPr lang="en-GB" sz="8000" b="1" dirty="0">
                <a:solidFill>
                  <a:schemeClr val="tx2"/>
                </a:solidFill>
              </a:rPr>
              <a:t>Thank you for your attention</a:t>
            </a:r>
          </a:p>
        </p:txBody>
      </p:sp>
      <p:pic>
        <p:nvPicPr>
          <p:cNvPr id="5" name="Picture 4">
            <a:extLst>
              <a:ext uri="{FF2B5EF4-FFF2-40B4-BE49-F238E27FC236}">
                <a16:creationId xmlns:a16="http://schemas.microsoft.com/office/drawing/2014/main" id="{74CA1774-4439-C3FA-90A5-CC7F68CF1A35}"/>
              </a:ext>
            </a:extLst>
          </p:cNvPr>
          <p:cNvPicPr>
            <a:picLocks noChangeAspect="1"/>
          </p:cNvPicPr>
          <p:nvPr/>
        </p:nvPicPr>
        <p:blipFill>
          <a:blip r:embed="rId3"/>
          <a:stretch>
            <a:fillRect/>
          </a:stretch>
        </p:blipFill>
        <p:spPr>
          <a:xfrm>
            <a:off x="12527834" y="12186592"/>
            <a:ext cx="5757936" cy="1080120"/>
          </a:xfrm>
          <a:prstGeom prst="rect">
            <a:avLst/>
          </a:prstGeom>
        </p:spPr>
      </p:pic>
    </p:spTree>
    <p:extLst>
      <p:ext uri="{BB962C8B-B14F-4D97-AF65-F5344CB8AC3E}">
        <p14:creationId xmlns:p14="http://schemas.microsoft.com/office/powerpoint/2010/main" val="101180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0263" y="449288"/>
            <a:ext cx="16230600" cy="2286000"/>
          </a:xfrm>
        </p:spPr>
        <p:txBody>
          <a:bodyPr/>
          <a:lstStyle/>
          <a:p>
            <a:pPr eaLnBrk="1" hangingPunct="1"/>
            <a:r>
              <a:rPr lang="en-US" altLang="en-US" sz="6600" b="1" dirty="0">
                <a:solidFill>
                  <a:schemeClr val="bg1"/>
                </a:solidFill>
                <a:latin typeface="Arial" panose="020B0604020202020204" pitchFamily="34" charset="0"/>
                <a:cs typeface="Arial" panose="020B0604020202020204" pitchFamily="34" charset="0"/>
              </a:rPr>
              <a:t>Global Context </a:t>
            </a:r>
          </a:p>
        </p:txBody>
      </p:sp>
      <p:sp>
        <p:nvSpPr>
          <p:cNvPr id="3075" name="Content Placeholder 2"/>
          <p:cNvSpPr>
            <a:spLocks noGrp="1"/>
          </p:cNvSpPr>
          <p:nvPr>
            <p:ph idx="1"/>
          </p:nvPr>
        </p:nvSpPr>
        <p:spPr>
          <a:xfrm>
            <a:off x="1070263" y="3435380"/>
            <a:ext cx="17030700" cy="9966324"/>
          </a:xfrm>
        </p:spPr>
        <p:txBody>
          <a:bodyPr/>
          <a:lstStyle/>
          <a:p>
            <a:pPr eaLnBrk="1" hangingPunct="1">
              <a:lnSpc>
                <a:spcPct val="150000"/>
              </a:lnSpc>
            </a:pPr>
            <a:r>
              <a:rPr lang="en-US" sz="4800" dirty="0">
                <a:latin typeface="arial" panose="020B0604020202020204" pitchFamily="34" charset="0"/>
              </a:rPr>
              <a:t>Globally there has been remarkable decline in mortality </a:t>
            </a:r>
          </a:p>
          <a:p>
            <a:pPr eaLnBrk="1" hangingPunct="1">
              <a:lnSpc>
                <a:spcPct val="150000"/>
              </a:lnSpc>
            </a:pPr>
            <a:r>
              <a:rPr lang="en-US" sz="4800" dirty="0">
                <a:latin typeface="arial" panose="020B0604020202020204" pitchFamily="34" charset="0"/>
              </a:rPr>
              <a:t>General mortality declined in excess of 67 percent </a:t>
            </a:r>
          </a:p>
          <a:p>
            <a:pPr eaLnBrk="1" hangingPunct="1">
              <a:lnSpc>
                <a:spcPct val="150000"/>
              </a:lnSpc>
            </a:pPr>
            <a:r>
              <a:rPr lang="en-US" sz="4800" dirty="0">
                <a:latin typeface="arial" panose="020B0604020202020204" pitchFamily="34" charset="0"/>
              </a:rPr>
              <a:t>Declines witnessed in all subregions of the world </a:t>
            </a:r>
          </a:p>
          <a:p>
            <a:pPr eaLnBrk="1" hangingPunct="1">
              <a:lnSpc>
                <a:spcPct val="150000"/>
              </a:lnSpc>
            </a:pPr>
            <a:r>
              <a:rPr lang="en-US" sz="4800" dirty="0">
                <a:latin typeface="arial" panose="020B0604020202020204" pitchFamily="34" charset="0"/>
              </a:rPr>
              <a:t>Due improvements in public health and socioeconomic conditions  across the world </a:t>
            </a:r>
          </a:p>
          <a:p>
            <a:pPr>
              <a:lnSpc>
                <a:spcPct val="150000"/>
              </a:lnSpc>
            </a:pPr>
            <a:r>
              <a:rPr lang="en-US" sz="4800" dirty="0">
                <a:latin typeface="arial" panose="020B0604020202020204" pitchFamily="34" charset="0"/>
              </a:rPr>
              <a:t>But these gains have been uneven across the world </a:t>
            </a:r>
          </a:p>
          <a:p>
            <a:pPr eaLnBrk="1" hangingPunct="1">
              <a:lnSpc>
                <a:spcPct val="150000"/>
              </a:lnSpc>
            </a:pPr>
            <a:endParaRPr lang="en-US" sz="4800" dirty="0">
              <a:latin typeface="arial" panose="020B0604020202020204" pitchFamily="34" charset="0"/>
            </a:endParaRPr>
          </a:p>
          <a:p>
            <a:pPr eaLnBrk="1" hangingPunct="1">
              <a:lnSpc>
                <a:spcPct val="150000"/>
              </a:lnSpc>
            </a:pPr>
            <a:endParaRPr lang="en-US" sz="4800" dirty="0">
              <a:latin typeface="arial" panose="020B0604020202020204" pitchFamily="34" charset="0"/>
            </a:endParaRPr>
          </a:p>
          <a:p>
            <a:pPr eaLnBrk="1" hangingPunct="1">
              <a:lnSpc>
                <a:spcPct val="150000"/>
              </a:lnSpc>
            </a:pPr>
            <a:endParaRPr lang="en-US" sz="4800" dirty="0">
              <a:latin typeface="arial" panose="020B0604020202020204" pitchFamily="34" charset="0"/>
            </a:endParaRP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spTree>
    <p:extLst>
      <p:ext uri="{BB962C8B-B14F-4D97-AF65-F5344CB8AC3E}">
        <p14:creationId xmlns:p14="http://schemas.microsoft.com/office/powerpoint/2010/main" val="15946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549276"/>
            <a:ext cx="18059400" cy="2286000"/>
          </a:xfrm>
        </p:spPr>
        <p:txBody>
          <a:bodyPr/>
          <a:lstStyle/>
          <a:p>
            <a:pPr eaLnBrk="1" hangingPunct="1"/>
            <a:r>
              <a:rPr lang="en-US" sz="6600" b="1" dirty="0">
                <a:solidFill>
                  <a:schemeClr val="bg1"/>
                </a:solidFill>
                <a:latin typeface="Arial "/>
              </a:rPr>
              <a:t>Variations in Levels and Trends in Under-five Mortality, by SDG Region, 1990-2019 </a:t>
            </a:r>
            <a:endParaRPr lang="en-US" sz="6600" b="1" dirty="0">
              <a:solidFill>
                <a:schemeClr val="bg1"/>
              </a:solidFill>
              <a:latin typeface="arial" panose="020B0604020202020204" pitchFamily="34" charset="0"/>
            </a:endParaRP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graphicFrame>
        <p:nvGraphicFramePr>
          <p:cNvPr id="5" name="Chart 4">
            <a:extLst>
              <a:ext uri="{FF2B5EF4-FFF2-40B4-BE49-F238E27FC236}">
                <a16:creationId xmlns:a16="http://schemas.microsoft.com/office/drawing/2014/main" id="{6060F34B-F8EE-DC6D-3982-A8C7EC8D6BA2}"/>
              </a:ext>
            </a:extLst>
          </p:cNvPr>
          <p:cNvGraphicFramePr>
            <a:graphicFrameLocks/>
          </p:cNvGraphicFramePr>
          <p:nvPr/>
        </p:nvGraphicFramePr>
        <p:xfrm>
          <a:off x="226370" y="2717049"/>
          <a:ext cx="18059400" cy="95877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443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3740-5975-AB47-86FA-C92B13F793A6}"/>
              </a:ext>
            </a:extLst>
          </p:cNvPr>
          <p:cNvSpPr>
            <a:spLocks noGrp="1"/>
          </p:cNvSpPr>
          <p:nvPr>
            <p:ph type="title"/>
          </p:nvPr>
        </p:nvSpPr>
        <p:spPr/>
        <p:txBody>
          <a:bodyPr/>
          <a:lstStyle/>
          <a:p>
            <a:r>
              <a:rPr lang="en-US" sz="6000" b="1" dirty="0">
                <a:solidFill>
                  <a:schemeClr val="bg1"/>
                </a:solidFill>
                <a:latin typeface="Arial" panose="020B0604020202020204" pitchFamily="34" charset="0"/>
                <a:cs typeface="Arial" panose="020B0604020202020204" pitchFamily="34" charset="0"/>
              </a:rPr>
              <a:t>Childhood Mortality Witnessed Greatest Decline</a:t>
            </a:r>
          </a:p>
        </p:txBody>
      </p:sp>
      <p:sp>
        <p:nvSpPr>
          <p:cNvPr id="3" name="Content Placeholder 2">
            <a:extLst>
              <a:ext uri="{FF2B5EF4-FFF2-40B4-BE49-F238E27FC236}">
                <a16:creationId xmlns:a16="http://schemas.microsoft.com/office/drawing/2014/main" id="{C9FBE3B2-3CA2-6BF4-E3EB-92D5659F973D}"/>
              </a:ext>
            </a:extLst>
          </p:cNvPr>
          <p:cNvSpPr>
            <a:spLocks noGrp="1"/>
          </p:cNvSpPr>
          <p:nvPr>
            <p:ph idx="1"/>
          </p:nvPr>
        </p:nvSpPr>
        <p:spPr/>
        <p:txBody>
          <a:bodyPr/>
          <a:lstStyle/>
          <a:p>
            <a:pPr eaLnBrk="1" hangingPunct="1">
              <a:lnSpc>
                <a:spcPct val="200000"/>
              </a:lnSpc>
            </a:pPr>
            <a:r>
              <a:rPr lang="en-US" sz="4800" dirty="0">
                <a:latin typeface="arial" panose="020B0604020202020204" pitchFamily="34" charset="0"/>
              </a:rPr>
              <a:t>Gains have been particularly strong among children </a:t>
            </a:r>
          </a:p>
          <a:p>
            <a:pPr>
              <a:lnSpc>
                <a:spcPct val="200000"/>
              </a:lnSpc>
            </a:pPr>
            <a:r>
              <a:rPr lang="en-US" sz="4800" dirty="0">
                <a:latin typeface="arial" panose="020B0604020202020204" pitchFamily="34" charset="0"/>
              </a:rPr>
              <a:t>Since 1990 child mortality has declined by about 60 percent to about 58 deaths per 1000 in 2019</a:t>
            </a:r>
          </a:p>
          <a:p>
            <a:pPr>
              <a:lnSpc>
                <a:spcPct val="200000"/>
              </a:lnSpc>
            </a:pPr>
            <a:r>
              <a:rPr lang="en-US" sz="4800" dirty="0">
                <a:latin typeface="arial" panose="020B0604020202020204" pitchFamily="34" charset="0"/>
              </a:rPr>
              <a:t>Most public health interventions have focused more on children and pregnant women </a:t>
            </a:r>
          </a:p>
          <a:p>
            <a:endParaRPr lang="en-US" dirty="0"/>
          </a:p>
        </p:txBody>
      </p:sp>
    </p:spTree>
    <p:extLst>
      <p:ext uri="{BB962C8B-B14F-4D97-AF65-F5344CB8AC3E}">
        <p14:creationId xmlns:p14="http://schemas.microsoft.com/office/powerpoint/2010/main" val="427605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3740-5975-AB47-86FA-C92B13F793A6}"/>
              </a:ext>
            </a:extLst>
          </p:cNvPr>
          <p:cNvSpPr>
            <a:spLocks noGrp="1"/>
          </p:cNvSpPr>
          <p:nvPr>
            <p:ph type="title"/>
          </p:nvPr>
        </p:nvSpPr>
        <p:spPr>
          <a:xfrm>
            <a:off x="914399" y="549276"/>
            <a:ext cx="16802101" cy="2286000"/>
          </a:xfrm>
        </p:spPr>
        <p:txBody>
          <a:bodyPr/>
          <a:lstStyle/>
          <a:p>
            <a:r>
              <a:rPr lang="en-US" sz="6000" b="1" dirty="0">
                <a:solidFill>
                  <a:schemeClr val="bg1"/>
                </a:solidFill>
                <a:latin typeface="Arial" panose="020B0604020202020204" pitchFamily="34" charset="0"/>
                <a:cs typeface="Arial" panose="020B0604020202020204" pitchFamily="34" charset="0"/>
              </a:rPr>
              <a:t>Despite Gains, Mortality Rates Remain Unacceptably High</a:t>
            </a:r>
          </a:p>
        </p:txBody>
      </p:sp>
      <p:sp>
        <p:nvSpPr>
          <p:cNvPr id="3" name="Content Placeholder 2">
            <a:extLst>
              <a:ext uri="{FF2B5EF4-FFF2-40B4-BE49-F238E27FC236}">
                <a16:creationId xmlns:a16="http://schemas.microsoft.com/office/drawing/2014/main" id="{C9FBE3B2-3CA2-6BF4-E3EB-92D5659F973D}"/>
              </a:ext>
            </a:extLst>
          </p:cNvPr>
          <p:cNvSpPr>
            <a:spLocks noGrp="1"/>
          </p:cNvSpPr>
          <p:nvPr>
            <p:ph idx="1"/>
          </p:nvPr>
        </p:nvSpPr>
        <p:spPr/>
        <p:txBody>
          <a:bodyPr/>
          <a:lstStyle/>
          <a:p>
            <a:pPr eaLnBrk="1" hangingPunct="1">
              <a:lnSpc>
                <a:spcPct val="200000"/>
              </a:lnSpc>
            </a:pPr>
            <a:r>
              <a:rPr lang="en-US" sz="4800" dirty="0">
                <a:latin typeface="arial" panose="020B0604020202020204" pitchFamily="34" charset="0"/>
              </a:rPr>
              <a:t>Despite reductions in global burden of child deaths, rates remain high </a:t>
            </a:r>
          </a:p>
          <a:p>
            <a:pPr>
              <a:lnSpc>
                <a:spcPct val="200000"/>
              </a:lnSpc>
            </a:pPr>
            <a:r>
              <a:rPr lang="en-US" sz="4800" dirty="0">
                <a:latin typeface="arial" panose="020B0604020202020204" pitchFamily="34" charset="0"/>
              </a:rPr>
              <a:t>For instance, 5.2 million deaths occurred among children under 5 years of age worldwide in 2019 </a:t>
            </a:r>
          </a:p>
          <a:p>
            <a:endParaRPr lang="en-US" dirty="0"/>
          </a:p>
        </p:txBody>
      </p:sp>
    </p:spTree>
    <p:extLst>
      <p:ext uri="{BB962C8B-B14F-4D97-AF65-F5344CB8AC3E}">
        <p14:creationId xmlns:p14="http://schemas.microsoft.com/office/powerpoint/2010/main" val="186261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35"/>
            <a:ext cx="17373600" cy="2286000"/>
          </a:xfrm>
        </p:spPr>
        <p:txBody>
          <a:bodyPr/>
          <a:lstStyle/>
          <a:p>
            <a:r>
              <a:rPr lang="en-US" sz="6000" b="1" dirty="0">
                <a:solidFill>
                  <a:schemeClr val="bg1"/>
                </a:solidFill>
                <a:latin typeface="Arial" panose="020B0604020202020204" pitchFamily="34" charset="0"/>
                <a:cs typeface="Arial" panose="020B0604020202020204" pitchFamily="34" charset="0"/>
              </a:rPr>
              <a:t>Global Mortality Rates and Number of Deaths </a:t>
            </a:r>
            <a:br>
              <a:rPr lang="en-US" sz="6000" b="1" dirty="0">
                <a:solidFill>
                  <a:schemeClr val="bg1"/>
                </a:solidFill>
                <a:latin typeface="Arial" panose="020B0604020202020204" pitchFamily="34" charset="0"/>
                <a:cs typeface="Arial" panose="020B0604020202020204" pitchFamily="34" charset="0"/>
              </a:rPr>
            </a:br>
            <a:r>
              <a:rPr lang="en-US" sz="6000" b="1" dirty="0">
                <a:solidFill>
                  <a:schemeClr val="bg1"/>
                </a:solidFill>
                <a:latin typeface="Arial" panose="020B0604020202020204" pitchFamily="34" charset="0"/>
                <a:cs typeface="Arial" panose="020B0604020202020204" pitchFamily="34" charset="0"/>
              </a:rPr>
              <a:t>by Age, 2019 </a:t>
            </a:r>
            <a:r>
              <a:rPr lang="en-US" sz="3600" i="1" dirty="0">
                <a:solidFill>
                  <a:schemeClr val="bg1"/>
                </a:solidFill>
                <a:latin typeface="Arial" panose="020B0604020202020204" pitchFamily="34" charset="0"/>
                <a:cs typeface="Arial" panose="020B0604020202020204" pitchFamily="34" charset="0"/>
              </a:rPr>
              <a:t>(UN Inter-agency Group for Child Mortality Estimation)</a:t>
            </a:r>
            <a:endParaRPr lang="en-GB" sz="3600" i="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26120C-42D8-1953-E2F6-DE9275720CF9}"/>
              </a:ext>
            </a:extLst>
          </p:cNvPr>
          <p:cNvPicPr>
            <a:picLocks noChangeAspect="1"/>
          </p:cNvPicPr>
          <p:nvPr/>
        </p:nvPicPr>
        <p:blipFill>
          <a:blip r:embed="rId3"/>
          <a:stretch>
            <a:fillRect/>
          </a:stretch>
        </p:blipFill>
        <p:spPr>
          <a:xfrm>
            <a:off x="12527834" y="12192000"/>
            <a:ext cx="5757936" cy="1080120"/>
          </a:xfrm>
          <a:prstGeom prst="rect">
            <a:avLst/>
          </a:prstGeom>
        </p:spPr>
      </p:pic>
      <p:pic>
        <p:nvPicPr>
          <p:cNvPr id="6" name="Picture 5">
            <a:extLst>
              <a:ext uri="{FF2B5EF4-FFF2-40B4-BE49-F238E27FC236}">
                <a16:creationId xmlns:a16="http://schemas.microsoft.com/office/drawing/2014/main" id="{EF04AD31-1D35-50D7-FF60-348F5A9355FE}"/>
              </a:ext>
            </a:extLst>
          </p:cNvPr>
          <p:cNvPicPr>
            <a:picLocks noChangeAspect="1"/>
          </p:cNvPicPr>
          <p:nvPr/>
        </p:nvPicPr>
        <p:blipFill>
          <a:blip r:embed="rId4"/>
          <a:stretch>
            <a:fillRect/>
          </a:stretch>
        </p:blipFill>
        <p:spPr>
          <a:xfrm>
            <a:off x="0" y="2518610"/>
            <a:ext cx="18344908" cy="11063813"/>
          </a:xfrm>
          <a:prstGeom prst="rect">
            <a:avLst/>
          </a:prstGeom>
        </p:spPr>
      </p:pic>
    </p:spTree>
    <p:extLst>
      <p:ext uri="{BB962C8B-B14F-4D97-AF65-F5344CB8AC3E}">
        <p14:creationId xmlns:p14="http://schemas.microsoft.com/office/powerpoint/2010/main" val="368596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3740-5975-AB47-86FA-C92B13F793A6}"/>
              </a:ext>
            </a:extLst>
          </p:cNvPr>
          <p:cNvSpPr>
            <a:spLocks noGrp="1"/>
          </p:cNvSpPr>
          <p:nvPr>
            <p:ph type="title"/>
          </p:nvPr>
        </p:nvSpPr>
        <p:spPr>
          <a:xfrm>
            <a:off x="914400" y="549276"/>
            <a:ext cx="16459200" cy="2286000"/>
          </a:xfrm>
        </p:spPr>
        <p:txBody>
          <a:bodyPr/>
          <a:lstStyle/>
          <a:p>
            <a:r>
              <a:rPr lang="en-US" sz="6000" b="1" dirty="0">
                <a:solidFill>
                  <a:schemeClr val="bg1"/>
                </a:solidFill>
                <a:latin typeface="Arial" panose="020B0604020202020204" pitchFamily="34" charset="0"/>
                <a:cs typeface="Arial" panose="020B0604020202020204" pitchFamily="34" charset="0"/>
              </a:rPr>
              <a:t>Most Child Deaths Concentrated in SSA </a:t>
            </a:r>
          </a:p>
        </p:txBody>
      </p:sp>
      <p:sp>
        <p:nvSpPr>
          <p:cNvPr id="3" name="Content Placeholder 2">
            <a:extLst>
              <a:ext uri="{FF2B5EF4-FFF2-40B4-BE49-F238E27FC236}">
                <a16:creationId xmlns:a16="http://schemas.microsoft.com/office/drawing/2014/main" id="{C9FBE3B2-3CA2-6BF4-E3EB-92D5659F973D}"/>
              </a:ext>
            </a:extLst>
          </p:cNvPr>
          <p:cNvSpPr>
            <a:spLocks noGrp="1"/>
          </p:cNvSpPr>
          <p:nvPr>
            <p:ph idx="1"/>
          </p:nvPr>
        </p:nvSpPr>
        <p:spPr/>
        <p:txBody>
          <a:bodyPr/>
          <a:lstStyle/>
          <a:p>
            <a:pPr eaLnBrk="1" hangingPunct="1">
              <a:lnSpc>
                <a:spcPct val="200000"/>
              </a:lnSpc>
            </a:pPr>
            <a:r>
              <a:rPr lang="en-US" sz="4800" dirty="0">
                <a:latin typeface="arial" panose="020B0604020202020204" pitchFamily="34" charset="0"/>
              </a:rPr>
              <a:t>Of the 5.2 million deaths to children under 5 years of age 53 percent occurred in SSA </a:t>
            </a:r>
          </a:p>
          <a:p>
            <a:pPr>
              <a:lnSpc>
                <a:spcPct val="200000"/>
              </a:lnSpc>
            </a:pPr>
            <a:r>
              <a:rPr lang="en-US" sz="4800" dirty="0">
                <a:latin typeface="arial" panose="020B0604020202020204" pitchFamily="34" charset="0"/>
              </a:rPr>
              <a:t>SSA also bears 44 percent of all child deaths 5-24 years of age</a:t>
            </a:r>
          </a:p>
          <a:p>
            <a:endParaRPr lang="en-US" dirty="0"/>
          </a:p>
        </p:txBody>
      </p:sp>
    </p:spTree>
    <p:extLst>
      <p:ext uri="{BB962C8B-B14F-4D97-AF65-F5344CB8AC3E}">
        <p14:creationId xmlns:p14="http://schemas.microsoft.com/office/powerpoint/2010/main" val="234996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549276"/>
            <a:ext cx="18288000" cy="2286000"/>
          </a:xfrm>
        </p:spPr>
        <p:txBody>
          <a:bodyPr/>
          <a:lstStyle/>
          <a:p>
            <a:pPr eaLnBrk="1" hangingPunct="1"/>
            <a:r>
              <a:rPr lang="en-US" sz="6000" b="1" dirty="0">
                <a:solidFill>
                  <a:schemeClr val="bg1"/>
                </a:solidFill>
                <a:latin typeface="Arial" panose="020B0604020202020204" pitchFamily="34" charset="0"/>
                <a:cs typeface="Arial" panose="020B0604020202020204" pitchFamily="34" charset="0"/>
              </a:rPr>
              <a:t>Under-five Mortality Rate (Deaths per 1,000 Live Births) by Country, 2019 </a:t>
            </a:r>
            <a:r>
              <a:rPr lang="en-US" sz="2800" b="1" i="1" dirty="0">
                <a:solidFill>
                  <a:schemeClr val="bg1"/>
                </a:solidFill>
                <a:latin typeface="Arial" panose="020B0604020202020204" pitchFamily="34" charset="0"/>
                <a:cs typeface="Arial" panose="020B0604020202020204" pitchFamily="34" charset="0"/>
              </a:rPr>
              <a:t>(</a:t>
            </a:r>
            <a:r>
              <a:rPr lang="en-US" sz="2800" i="1" dirty="0">
                <a:solidFill>
                  <a:schemeClr val="bg1"/>
                </a:solidFill>
                <a:latin typeface="Arial" panose="020B0604020202020204" pitchFamily="34" charset="0"/>
                <a:cs typeface="Arial" panose="020B0604020202020204" pitchFamily="34" charset="0"/>
              </a:rPr>
              <a:t>UN Inter-agency Group for Child Mortality Estimation)</a:t>
            </a:r>
            <a:endParaRPr lang="en-US" altLang="en-US" sz="6000" b="1" i="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E8DC642-A6C9-51A5-D91B-8AF17A6482EC}"/>
              </a:ext>
            </a:extLst>
          </p:cNvPr>
          <p:cNvPicPr>
            <a:picLocks noChangeAspect="1"/>
          </p:cNvPicPr>
          <p:nvPr/>
        </p:nvPicPr>
        <p:blipFill>
          <a:blip r:embed="rId3"/>
          <a:stretch>
            <a:fillRect/>
          </a:stretch>
        </p:blipFill>
        <p:spPr>
          <a:xfrm>
            <a:off x="12527834" y="12186592"/>
            <a:ext cx="5757936" cy="1080120"/>
          </a:xfrm>
          <a:prstGeom prst="rect">
            <a:avLst/>
          </a:prstGeom>
        </p:spPr>
      </p:pic>
      <p:pic>
        <p:nvPicPr>
          <p:cNvPr id="4" name="Picture 3">
            <a:extLst>
              <a:ext uri="{FF2B5EF4-FFF2-40B4-BE49-F238E27FC236}">
                <a16:creationId xmlns:a16="http://schemas.microsoft.com/office/drawing/2014/main" id="{8CD039C5-91F7-4846-40BE-4EF8E5C9BA6D}"/>
              </a:ext>
            </a:extLst>
          </p:cNvPr>
          <p:cNvPicPr>
            <a:picLocks noChangeAspect="1"/>
          </p:cNvPicPr>
          <p:nvPr/>
        </p:nvPicPr>
        <p:blipFill>
          <a:blip r:embed="rId4"/>
          <a:stretch>
            <a:fillRect/>
          </a:stretch>
        </p:blipFill>
        <p:spPr>
          <a:xfrm>
            <a:off x="0" y="3031958"/>
            <a:ext cx="18288000" cy="10644031"/>
          </a:xfrm>
          <a:prstGeom prst="rect">
            <a:avLst/>
          </a:prstGeom>
        </p:spPr>
      </p:pic>
    </p:spTree>
    <p:extLst>
      <p:ext uri="{BB962C8B-B14F-4D97-AF65-F5344CB8AC3E}">
        <p14:creationId xmlns:p14="http://schemas.microsoft.com/office/powerpoint/2010/main" val="1440952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893D4ED015D04EAB96D3EC98AA7532" ma:contentTypeVersion="7" ma:contentTypeDescription="Create a new document." ma:contentTypeScope="" ma:versionID="cb113c5a6f001800dc0d6a2c3c08680b">
  <xsd:schema xmlns:xsd="http://www.w3.org/2001/XMLSchema" xmlns:xs="http://www.w3.org/2001/XMLSchema" xmlns:p="http://schemas.microsoft.com/office/2006/metadata/properties" xmlns:ns3="e12e6210-581f-4443-aa15-e9aad30fb2b1" xmlns:ns4="85875a18-f6e5-4b47-bd44-135cd8229fe8" targetNamespace="http://schemas.microsoft.com/office/2006/metadata/properties" ma:root="true" ma:fieldsID="5a36104ed3a440497b5c6559699764e9" ns3:_="" ns4:_="">
    <xsd:import namespace="e12e6210-581f-4443-aa15-e9aad30fb2b1"/>
    <xsd:import namespace="85875a18-f6e5-4b47-bd44-135cd8229fe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e6210-581f-4443-aa15-e9aad30fb2b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875a18-f6e5-4b47-bd44-135cd8229fe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D04406-8324-4C3E-944A-D925FF41FAB9}">
  <ds:schemaRefs>
    <ds:schemaRef ds:uri="http://schemas.microsoft.com/sharepoint/v3/contenttype/forms"/>
  </ds:schemaRefs>
</ds:datastoreItem>
</file>

<file path=customXml/itemProps2.xml><?xml version="1.0" encoding="utf-8"?>
<ds:datastoreItem xmlns:ds="http://schemas.openxmlformats.org/officeDocument/2006/customXml" ds:itemID="{EA8514EA-D146-446F-BAC5-144A88F7B22C}">
  <ds:schemaRefs>
    <ds:schemaRef ds:uri="85875a18-f6e5-4b47-bd44-135cd8229fe8"/>
    <ds:schemaRef ds:uri="e12e6210-581f-4443-aa15-e9aad30fb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4E294B-0FC6-4B4F-8592-EAA4DBB3448C}">
  <ds:schemaRefs>
    <ds:schemaRef ds:uri="85875a18-f6e5-4b47-bd44-135cd8229fe8"/>
    <ds:schemaRef ds:uri="e12e6210-581f-4443-aa15-e9aad30fb2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6204</TotalTime>
  <Words>961</Words>
  <Application>Microsoft Office PowerPoint</Application>
  <PresentationFormat>Custom</PresentationFormat>
  <Paragraphs>114</Paragraphs>
  <Slides>24</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AdvTT7329fd89.I</vt:lpstr>
      <vt:lpstr>AdvTTe45e47d2</vt:lpstr>
      <vt:lpstr>Arial</vt:lpstr>
      <vt:lpstr>Arial</vt:lpstr>
      <vt:lpstr>Arial </vt:lpstr>
      <vt:lpstr>Calibri</vt:lpstr>
      <vt:lpstr>Myriad Pro</vt:lpstr>
      <vt:lpstr>URWPalladioL-Ital</vt:lpstr>
      <vt:lpstr>URWPalladioL-Roma</vt:lpstr>
      <vt:lpstr>Office Theme</vt:lpstr>
      <vt:lpstr> Where is Sub-Saharan Africa in its Mortality Trajectory? Understanding the Past and Prospects for the Future   </vt:lpstr>
      <vt:lpstr>Outline</vt:lpstr>
      <vt:lpstr>Global Context </vt:lpstr>
      <vt:lpstr>Variations in Levels and Trends in Under-five Mortality, by SDG Region, 1990-2019 </vt:lpstr>
      <vt:lpstr>Childhood Mortality Witnessed Greatest Decline</vt:lpstr>
      <vt:lpstr>Despite Gains, Mortality Rates Remain Unacceptably High</vt:lpstr>
      <vt:lpstr>Global Mortality Rates and Number of Deaths  by Age, 2019 (UN Inter-agency Group for Child Mortality Estimation)</vt:lpstr>
      <vt:lpstr>Most Child Deaths Concentrated in SSA </vt:lpstr>
      <vt:lpstr>Under-five Mortality Rate (Deaths per 1,000 Live Births) by Country, 2019 (UN Inter-agency Group for Child Mortality Estimation)</vt:lpstr>
      <vt:lpstr>Digging Deeper into SSA </vt:lpstr>
      <vt:lpstr>Trends in Infant Mortality Rates in SSA </vt:lpstr>
      <vt:lpstr>Trends in Under Five Mortality Rates in SSA </vt:lpstr>
      <vt:lpstr>Trends in Childhood Mortality based on Gambia Health and Demographic Surveillance Data</vt:lpstr>
      <vt:lpstr>Trends in Childhood Mortality from the Navrongo HDSS, Ghana </vt:lpstr>
      <vt:lpstr>PowerPoint Presentation</vt:lpstr>
      <vt:lpstr>Maternal and Adult Mortality </vt:lpstr>
      <vt:lpstr>Trends in Maternal Mortality Rates in Africa (2000–2017)</vt:lpstr>
      <vt:lpstr>Adult Mortality: Probability of Dying between 15 and 60 Years of Age</vt:lpstr>
      <vt:lpstr>Trends in Life Expectancy in SSA </vt:lpstr>
      <vt:lpstr>Why Mortality Remains High in SSA </vt:lpstr>
      <vt:lpstr>Why Mortality Remains High in SSA </vt:lpstr>
      <vt:lpstr>Assessing Progress and Prospects for the Future </vt:lpstr>
      <vt:lpstr>Assessing Progress and Prospects for the Future </vt:lpstr>
      <vt:lpstr>Email: aabawah@ug.edu.gh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title</dc:title>
  <dc:creator>Michael Kobena Phillips</dc:creator>
  <cp:lastModifiedBy>Ayaga Bawah</cp:lastModifiedBy>
  <cp:revision>34</cp:revision>
  <cp:lastPrinted>2017-12-10T17:10:22Z</cp:lastPrinted>
  <dcterms:created xsi:type="dcterms:W3CDTF">2011-06-07T13:56:57Z</dcterms:created>
  <dcterms:modified xsi:type="dcterms:W3CDTF">2022-11-29T04:56:06Z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0x01010029893D4ED015D04EAB96D3EC98AA7532</vt:lpwstr>
  </property>
</Properties>
</file>